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xls" ContentType="application/vnd.ms-excel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0"/>
  </p:notesMasterIdLst>
  <p:handoutMasterIdLst>
    <p:handoutMasterId r:id="rId91"/>
  </p:handoutMasterIdLst>
  <p:sldIdLst>
    <p:sldId id="256" r:id="rId2"/>
    <p:sldId id="334" r:id="rId3"/>
    <p:sldId id="337" r:id="rId4"/>
    <p:sldId id="338" r:id="rId5"/>
    <p:sldId id="325" r:id="rId6"/>
    <p:sldId id="260" r:id="rId7"/>
    <p:sldId id="323" r:id="rId8"/>
    <p:sldId id="257" r:id="rId9"/>
    <p:sldId id="258" r:id="rId10"/>
    <p:sldId id="333" r:id="rId11"/>
    <p:sldId id="357" r:id="rId12"/>
    <p:sldId id="350" r:id="rId13"/>
    <p:sldId id="261" r:id="rId14"/>
    <p:sldId id="262" r:id="rId15"/>
    <p:sldId id="263" r:id="rId16"/>
    <p:sldId id="264" r:id="rId17"/>
    <p:sldId id="336" r:id="rId18"/>
    <p:sldId id="265" r:id="rId19"/>
    <p:sldId id="266" r:id="rId20"/>
    <p:sldId id="267" r:id="rId21"/>
    <p:sldId id="269" r:id="rId22"/>
    <p:sldId id="270" r:id="rId23"/>
    <p:sldId id="322" r:id="rId24"/>
    <p:sldId id="351" r:id="rId25"/>
    <p:sldId id="274" r:id="rId26"/>
    <p:sldId id="273" r:id="rId27"/>
    <p:sldId id="327" r:id="rId28"/>
    <p:sldId id="268" r:id="rId29"/>
    <p:sldId id="272" r:id="rId30"/>
    <p:sldId id="271" r:id="rId31"/>
    <p:sldId id="332" r:id="rId32"/>
    <p:sldId id="275" r:id="rId33"/>
    <p:sldId id="352" r:id="rId34"/>
    <p:sldId id="276" r:id="rId35"/>
    <p:sldId id="277" r:id="rId36"/>
    <p:sldId id="278" r:id="rId37"/>
    <p:sldId id="279" r:id="rId38"/>
    <p:sldId id="280" r:id="rId39"/>
    <p:sldId id="281" r:id="rId40"/>
    <p:sldId id="339" r:id="rId41"/>
    <p:sldId id="287" r:id="rId42"/>
    <p:sldId id="288" r:id="rId43"/>
    <p:sldId id="289" r:id="rId44"/>
    <p:sldId id="291" r:id="rId45"/>
    <p:sldId id="353" r:id="rId46"/>
    <p:sldId id="282" r:id="rId47"/>
    <p:sldId id="283" r:id="rId48"/>
    <p:sldId id="284" r:id="rId49"/>
    <p:sldId id="286" r:id="rId50"/>
    <p:sldId id="285" r:id="rId51"/>
    <p:sldId id="317" r:id="rId52"/>
    <p:sldId id="316" r:id="rId53"/>
    <p:sldId id="292" r:id="rId54"/>
    <p:sldId id="290" r:id="rId55"/>
    <p:sldId id="293" r:id="rId56"/>
    <p:sldId id="295" r:id="rId57"/>
    <p:sldId id="354" r:id="rId58"/>
    <p:sldId id="311" r:id="rId59"/>
    <p:sldId id="312" r:id="rId60"/>
    <p:sldId id="313" r:id="rId61"/>
    <p:sldId id="314" r:id="rId62"/>
    <p:sldId id="315" r:id="rId63"/>
    <p:sldId id="310" r:id="rId64"/>
    <p:sldId id="331" r:id="rId65"/>
    <p:sldId id="321" r:id="rId66"/>
    <p:sldId id="294" r:id="rId67"/>
    <p:sldId id="355" r:id="rId68"/>
    <p:sldId id="296" r:id="rId69"/>
    <p:sldId id="297" r:id="rId70"/>
    <p:sldId id="298" r:id="rId71"/>
    <p:sldId id="299" r:id="rId72"/>
    <p:sldId id="300" r:id="rId73"/>
    <p:sldId id="340" r:id="rId74"/>
    <p:sldId id="303" r:id="rId75"/>
    <p:sldId id="304" r:id="rId76"/>
    <p:sldId id="305" r:id="rId77"/>
    <p:sldId id="306" r:id="rId78"/>
    <p:sldId id="307" r:id="rId79"/>
    <p:sldId id="308" r:id="rId80"/>
    <p:sldId id="356" r:id="rId81"/>
    <p:sldId id="319" r:id="rId82"/>
    <p:sldId id="318" r:id="rId83"/>
    <p:sldId id="324" r:id="rId84"/>
    <p:sldId id="328" r:id="rId85"/>
    <p:sldId id="320" r:id="rId86"/>
    <p:sldId id="326" r:id="rId87"/>
    <p:sldId id="330" r:id="rId88"/>
    <p:sldId id="309" r:id="rId89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56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28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00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72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9" autoAdjust="0"/>
    <p:restoredTop sz="93417" autoAdjust="0"/>
  </p:normalViewPr>
  <p:slideViewPr>
    <p:cSldViewPr>
      <p:cViewPr varScale="1">
        <p:scale>
          <a:sx n="91" d="100"/>
          <a:sy n="91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Investment</a:t>
            </a:r>
            <a:endParaRPr lang="zh-CN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127886584030346"/>
          <c:y val="0.38293592378624658"/>
          <c:w val="0.459457877696129"/>
          <c:h val="0.6170640762137552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bubble3D val="0"/>
            <c:spPr>
              <a:gradFill>
                <a:gsLst>
                  <a:gs pos="0">
                    <a:srgbClr val="5E9EFF"/>
                  </a:gs>
                  <a:gs pos="39999">
                    <a:srgbClr val="85C2FF"/>
                  </a:gs>
                  <a:gs pos="70000">
                    <a:srgbClr val="C4D6EB"/>
                  </a:gs>
                  <a:gs pos="100000">
                    <a:srgbClr val="FFEBFA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1"/>
            <c:bubble3D val="0"/>
            <c:spPr>
              <a:gradFill>
                <a:gsLst>
                  <a:gs pos="0">
                    <a:srgbClr val="7030A0"/>
                  </a:gs>
                  <a:gs pos="77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2"/>
            <c:bubble3D val="0"/>
            <c:spPr>
              <a:gradFill>
                <a:gsLst>
                  <a:gs pos="0">
                    <a:srgbClr val="DDEBCF"/>
                  </a:gs>
                  <a:gs pos="50000">
                    <a:srgbClr val="9CB86E"/>
                  </a:gs>
                  <a:gs pos="100000">
                    <a:srgbClr val="156B13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Lbls>
            <c:dLbl>
              <c:idx val="0"/>
              <c:layout>
                <c:manualLayout>
                  <c:x val="-0.19260409557668196"/>
                  <c:y val="8.0409518308542565E-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15786006415953791"/>
                  <c:y val="0.1059698140746129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Property</c:v>
                </c:pt>
                <c:pt idx="1">
                  <c:v>Shares</c:v>
                </c:pt>
                <c:pt idx="2">
                  <c:v>Cash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0.30000000000000032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Investment</a:t>
            </a:r>
            <a:endParaRPr lang="zh-CN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127886584030346"/>
          <c:y val="0.38293592378624658"/>
          <c:w val="0.459457877696129"/>
          <c:h val="0.6170640762137552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bubble3D val="0"/>
            <c:spPr>
              <a:gradFill>
                <a:gsLst>
                  <a:gs pos="0">
                    <a:srgbClr val="5E9EFF"/>
                  </a:gs>
                  <a:gs pos="39999">
                    <a:srgbClr val="85C2FF"/>
                  </a:gs>
                  <a:gs pos="70000">
                    <a:srgbClr val="C4D6EB"/>
                  </a:gs>
                  <a:gs pos="100000">
                    <a:srgbClr val="FFEBFA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1"/>
            <c:bubble3D val="0"/>
            <c:spPr>
              <a:gradFill>
                <a:gsLst>
                  <a:gs pos="0">
                    <a:srgbClr val="7030A0"/>
                  </a:gs>
                  <a:gs pos="77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2"/>
            <c:bubble3D val="0"/>
            <c:spPr>
              <a:gradFill>
                <a:gsLst>
                  <a:gs pos="0">
                    <a:srgbClr val="DDEBCF"/>
                  </a:gs>
                  <a:gs pos="50000">
                    <a:srgbClr val="9CB86E"/>
                  </a:gs>
                  <a:gs pos="100000">
                    <a:srgbClr val="156B13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Lbls>
            <c:dLbl>
              <c:idx val="1"/>
              <c:layout>
                <c:manualLayout>
                  <c:x val="1.5490590331233079E-3"/>
                  <c:y val="-0.1163154116214499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Property</c:v>
                </c:pt>
                <c:pt idx="1">
                  <c:v>Shares</c:v>
                </c:pt>
                <c:pt idx="2">
                  <c:v>Cash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0.15000000000000024</c:v>
                </c:pt>
                <c:pt idx="1">
                  <c:v>0.70000000000000062</c:v>
                </c:pt>
                <c:pt idx="2">
                  <c:v>0.15000000000000024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21F93-8BDB-4C27-A757-F9517FEDB027}" type="doc">
      <dgm:prSet loTypeId="urn:microsoft.com/office/officeart/2005/8/layout/radial6" loCatId="cycle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71F175F6-9B7D-4E99-9E04-F126A47B3FA2}">
      <dgm:prSet phldrT="[文本]"/>
      <dgm:spPr/>
      <dgm:t>
        <a:bodyPr lIns="0" rIns="0"/>
        <a:lstStyle/>
        <a:p>
          <a:r>
            <a:rPr lang="en-AU" altLang="zh-CN" dirty="0" smtClean="0"/>
            <a:t>Evolutionary Search</a:t>
          </a:r>
          <a:endParaRPr lang="zh-CN" altLang="en-US" dirty="0"/>
        </a:p>
      </dgm:t>
    </dgm:pt>
    <dgm:pt modelId="{034B9DB7-C3BC-44AA-B825-13321A19E22E}" type="parTrans" cxnId="{4A183D05-1623-4DFF-B963-3927A8293509}">
      <dgm:prSet/>
      <dgm:spPr/>
      <dgm:t>
        <a:bodyPr/>
        <a:lstStyle/>
        <a:p>
          <a:endParaRPr lang="zh-CN" altLang="en-US"/>
        </a:p>
      </dgm:t>
    </dgm:pt>
    <dgm:pt modelId="{0D1BDBF4-DBBF-415C-BD38-A5E30691BD8A}" type="sibTrans" cxnId="{4A183D05-1623-4DFF-B963-3927A8293509}">
      <dgm:prSet/>
      <dgm:spPr/>
      <dgm:t>
        <a:bodyPr/>
        <a:lstStyle/>
        <a:p>
          <a:endParaRPr lang="zh-CN" altLang="en-US"/>
        </a:p>
      </dgm:t>
    </dgm:pt>
    <dgm:pt modelId="{BBCF717B-C3D0-4577-B076-C5A16C931951}">
      <dgm:prSet phldrT="[文本]" custT="1"/>
      <dgm:spPr/>
      <dgm:t>
        <a:bodyPr lIns="0" rIns="0"/>
        <a:lstStyle/>
        <a:p>
          <a:r>
            <a:rPr lang="en-AU" altLang="zh-CN" sz="1600" dirty="0" smtClean="0"/>
            <a:t>Evaluate</a:t>
          </a:r>
          <a:endParaRPr lang="zh-CN" altLang="en-US" sz="1600" dirty="0"/>
        </a:p>
      </dgm:t>
    </dgm:pt>
    <dgm:pt modelId="{2AB01706-9E48-42F1-BE77-99E86BA3176B}" type="parTrans" cxnId="{FAABE862-A327-4302-A1F9-0625863BD4C4}">
      <dgm:prSet/>
      <dgm:spPr/>
      <dgm:t>
        <a:bodyPr/>
        <a:lstStyle/>
        <a:p>
          <a:endParaRPr lang="zh-CN" altLang="en-US"/>
        </a:p>
      </dgm:t>
    </dgm:pt>
    <dgm:pt modelId="{E7919C7E-D2FC-438C-8A8C-1D9D2E4531E0}" type="sibTrans" cxnId="{FAABE862-A327-4302-A1F9-0625863BD4C4}">
      <dgm:prSet/>
      <dgm:spPr/>
      <dgm:t>
        <a:bodyPr/>
        <a:lstStyle/>
        <a:p>
          <a:endParaRPr lang="zh-CN" altLang="en-US"/>
        </a:p>
      </dgm:t>
    </dgm:pt>
    <dgm:pt modelId="{5E31C70C-3C31-456E-BAD4-E57177775072}">
      <dgm:prSet phldrT="[文本]" custT="1"/>
      <dgm:spPr/>
      <dgm:t>
        <a:bodyPr lIns="0" rIns="0"/>
        <a:lstStyle/>
        <a:p>
          <a:r>
            <a:rPr lang="en-AU" altLang="zh-CN" sz="1600" dirty="0" smtClean="0"/>
            <a:t>Select</a:t>
          </a:r>
          <a:endParaRPr lang="zh-CN" altLang="en-US" sz="1600" dirty="0"/>
        </a:p>
      </dgm:t>
    </dgm:pt>
    <dgm:pt modelId="{80E1DFEE-799B-432B-B1CF-929AB052CACE}" type="parTrans" cxnId="{91CF4FE2-7D70-4BFA-936C-E5EA1ABA8B39}">
      <dgm:prSet/>
      <dgm:spPr/>
      <dgm:t>
        <a:bodyPr/>
        <a:lstStyle/>
        <a:p>
          <a:endParaRPr lang="zh-CN" altLang="en-US"/>
        </a:p>
      </dgm:t>
    </dgm:pt>
    <dgm:pt modelId="{5190221D-A9AE-456A-BE67-DBA3CE6EC687}" type="sibTrans" cxnId="{91CF4FE2-7D70-4BFA-936C-E5EA1ABA8B39}">
      <dgm:prSet/>
      <dgm:spPr/>
      <dgm:t>
        <a:bodyPr/>
        <a:lstStyle/>
        <a:p>
          <a:endParaRPr lang="zh-CN" altLang="en-US"/>
        </a:p>
      </dgm:t>
    </dgm:pt>
    <dgm:pt modelId="{57772FE8-75E1-468B-AC6A-74821EBEDF9F}">
      <dgm:prSet phldrT="[文本]" custT="1"/>
      <dgm:spPr/>
      <dgm:t>
        <a:bodyPr lIns="0" rIns="0"/>
        <a:lstStyle/>
        <a:p>
          <a:r>
            <a:rPr lang="en-AU" altLang="zh-CN" sz="1600" dirty="0" smtClean="0"/>
            <a:t>Crossover</a:t>
          </a:r>
          <a:endParaRPr lang="zh-CN" altLang="en-US" sz="1600" dirty="0"/>
        </a:p>
      </dgm:t>
    </dgm:pt>
    <dgm:pt modelId="{F7B214E1-2AAF-45AD-BCE5-7911BDF3D57A}" type="parTrans" cxnId="{1C6C5859-780D-448C-91AF-726EC4E872E1}">
      <dgm:prSet/>
      <dgm:spPr/>
      <dgm:t>
        <a:bodyPr/>
        <a:lstStyle/>
        <a:p>
          <a:endParaRPr lang="zh-CN" altLang="en-US"/>
        </a:p>
      </dgm:t>
    </dgm:pt>
    <dgm:pt modelId="{6CE47CAB-A643-451B-AC27-6154E6B5E8FA}" type="sibTrans" cxnId="{1C6C5859-780D-448C-91AF-726EC4E872E1}">
      <dgm:prSet/>
      <dgm:spPr/>
      <dgm:t>
        <a:bodyPr/>
        <a:lstStyle/>
        <a:p>
          <a:endParaRPr lang="zh-CN" altLang="en-US"/>
        </a:p>
      </dgm:t>
    </dgm:pt>
    <dgm:pt modelId="{497282B6-89AD-4C3C-BDEE-E4B3B0965D59}">
      <dgm:prSet phldrT="[文本]" custT="1"/>
      <dgm:spPr/>
      <dgm:t>
        <a:bodyPr lIns="0" rIns="0"/>
        <a:lstStyle/>
        <a:p>
          <a:r>
            <a:rPr lang="en-AU" altLang="zh-CN" sz="1600" dirty="0" smtClean="0"/>
            <a:t>Mutate</a:t>
          </a:r>
          <a:endParaRPr lang="zh-CN" altLang="en-US" sz="1600" dirty="0"/>
        </a:p>
      </dgm:t>
    </dgm:pt>
    <dgm:pt modelId="{4F8999D9-2BB2-4A8C-81F6-91438E665388}" type="parTrans" cxnId="{45CEAAC9-509E-4F32-B8F6-64DF825BB705}">
      <dgm:prSet/>
      <dgm:spPr/>
      <dgm:t>
        <a:bodyPr/>
        <a:lstStyle/>
        <a:p>
          <a:endParaRPr lang="zh-CN" altLang="en-US"/>
        </a:p>
      </dgm:t>
    </dgm:pt>
    <dgm:pt modelId="{56015B78-6702-4757-B12B-29EE99520909}" type="sibTrans" cxnId="{45CEAAC9-509E-4F32-B8F6-64DF825BB705}">
      <dgm:prSet/>
      <dgm:spPr/>
      <dgm:t>
        <a:bodyPr/>
        <a:lstStyle/>
        <a:p>
          <a:endParaRPr lang="zh-CN" altLang="en-US"/>
        </a:p>
      </dgm:t>
    </dgm:pt>
    <dgm:pt modelId="{E255612A-81C2-4429-BA4B-6E86BEEABAA2}" type="pres">
      <dgm:prSet presAssocID="{B8221F93-8BDB-4C27-A757-F9517FEDB02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A40AA51-3E9A-40DC-BC9D-CB89452B5A46}" type="pres">
      <dgm:prSet presAssocID="{71F175F6-9B7D-4E99-9E04-F126A47B3FA2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E222BF33-0B5F-45BB-9103-785E96D6DD11}" type="pres">
      <dgm:prSet presAssocID="{BBCF717B-C3D0-4577-B076-C5A16C931951}" presName="node" presStyleLbl="node1" presStyleIdx="0" presStyleCnt="4" custScaleX="117112" custScaleY="117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37DDF0-8794-441A-A21B-355D3D573A21}" type="pres">
      <dgm:prSet presAssocID="{BBCF717B-C3D0-4577-B076-C5A16C931951}" presName="dummy" presStyleCnt="0"/>
      <dgm:spPr/>
      <dgm:t>
        <a:bodyPr/>
        <a:lstStyle/>
        <a:p>
          <a:endParaRPr lang="zh-CN" altLang="en-US"/>
        </a:p>
      </dgm:t>
    </dgm:pt>
    <dgm:pt modelId="{2BA1A574-BB7E-4C7F-A35B-7546AE42A50A}" type="pres">
      <dgm:prSet presAssocID="{E7919C7E-D2FC-438C-8A8C-1D9D2E4531E0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F6C10349-1121-4FAC-8AA0-040F682F8C48}" type="pres">
      <dgm:prSet presAssocID="{5E31C70C-3C31-456E-BAD4-E57177775072}" presName="node" presStyleLbl="node1" presStyleIdx="1" presStyleCnt="4" custScaleX="117112" custScaleY="117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F5FB6D-5691-49B1-B3CC-56467479793C}" type="pres">
      <dgm:prSet presAssocID="{5E31C70C-3C31-456E-BAD4-E57177775072}" presName="dummy" presStyleCnt="0"/>
      <dgm:spPr/>
      <dgm:t>
        <a:bodyPr/>
        <a:lstStyle/>
        <a:p>
          <a:endParaRPr lang="zh-CN" altLang="en-US"/>
        </a:p>
      </dgm:t>
    </dgm:pt>
    <dgm:pt modelId="{52518296-1E59-4E81-9DA9-9D67A0E20C4A}" type="pres">
      <dgm:prSet presAssocID="{5190221D-A9AE-456A-BE67-DBA3CE6EC687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3FFA5889-C0C4-4932-86EF-67D3CB503269}" type="pres">
      <dgm:prSet presAssocID="{57772FE8-75E1-468B-AC6A-74821EBEDF9F}" presName="node" presStyleLbl="node1" presStyleIdx="2" presStyleCnt="4" custScaleX="120557" custScaleY="117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2AF8CE-1AFF-44C3-AD67-1B042C2F5897}" type="pres">
      <dgm:prSet presAssocID="{57772FE8-75E1-468B-AC6A-74821EBEDF9F}" presName="dummy" presStyleCnt="0"/>
      <dgm:spPr/>
      <dgm:t>
        <a:bodyPr/>
        <a:lstStyle/>
        <a:p>
          <a:endParaRPr lang="zh-CN" altLang="en-US"/>
        </a:p>
      </dgm:t>
    </dgm:pt>
    <dgm:pt modelId="{541815A2-B892-4AAB-A31C-72F62121433C}" type="pres">
      <dgm:prSet presAssocID="{6CE47CAB-A643-451B-AC27-6154E6B5E8FA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CFB845B7-6938-4718-BA5D-46022EDDD453}" type="pres">
      <dgm:prSet presAssocID="{497282B6-89AD-4C3C-BDEE-E4B3B0965D59}" presName="node" presStyleLbl="node1" presStyleIdx="3" presStyleCnt="4" custScaleX="117112" custScaleY="117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AB125-9F0A-4559-A778-F3AE450D99C6}" type="pres">
      <dgm:prSet presAssocID="{497282B6-89AD-4C3C-BDEE-E4B3B0965D59}" presName="dummy" presStyleCnt="0"/>
      <dgm:spPr/>
      <dgm:t>
        <a:bodyPr/>
        <a:lstStyle/>
        <a:p>
          <a:endParaRPr lang="zh-CN" altLang="en-US"/>
        </a:p>
      </dgm:t>
    </dgm:pt>
    <dgm:pt modelId="{F8B4A76C-1EC2-4DA0-B172-6E5E3BBD8E24}" type="pres">
      <dgm:prSet presAssocID="{56015B78-6702-4757-B12B-29EE99520909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45CEAAC9-509E-4F32-B8F6-64DF825BB705}" srcId="{71F175F6-9B7D-4E99-9E04-F126A47B3FA2}" destId="{497282B6-89AD-4C3C-BDEE-E4B3B0965D59}" srcOrd="3" destOrd="0" parTransId="{4F8999D9-2BB2-4A8C-81F6-91438E665388}" sibTransId="{56015B78-6702-4757-B12B-29EE99520909}"/>
    <dgm:cxn modelId="{99F66540-085F-4E9D-8FCC-85838EF9E8D4}" type="presOf" srcId="{B8221F93-8BDB-4C27-A757-F9517FEDB027}" destId="{E255612A-81C2-4429-BA4B-6E86BEEABAA2}" srcOrd="0" destOrd="0" presId="urn:microsoft.com/office/officeart/2005/8/layout/radial6"/>
    <dgm:cxn modelId="{6CA6EBA3-8C9E-431C-90A3-45BD590357C6}" type="presOf" srcId="{71F175F6-9B7D-4E99-9E04-F126A47B3FA2}" destId="{8A40AA51-3E9A-40DC-BC9D-CB89452B5A46}" srcOrd="0" destOrd="0" presId="urn:microsoft.com/office/officeart/2005/8/layout/radial6"/>
    <dgm:cxn modelId="{6F085760-8E9B-476D-A722-467A02FD7249}" type="presOf" srcId="{6CE47CAB-A643-451B-AC27-6154E6B5E8FA}" destId="{541815A2-B892-4AAB-A31C-72F62121433C}" srcOrd="0" destOrd="0" presId="urn:microsoft.com/office/officeart/2005/8/layout/radial6"/>
    <dgm:cxn modelId="{87FA1D6E-ADA8-474A-A2AD-1BD7EE53404D}" type="presOf" srcId="{57772FE8-75E1-468B-AC6A-74821EBEDF9F}" destId="{3FFA5889-C0C4-4932-86EF-67D3CB503269}" srcOrd="0" destOrd="0" presId="urn:microsoft.com/office/officeart/2005/8/layout/radial6"/>
    <dgm:cxn modelId="{D75DB6E0-B45A-4FDD-A5CB-DD1C68614CD5}" type="presOf" srcId="{56015B78-6702-4757-B12B-29EE99520909}" destId="{F8B4A76C-1EC2-4DA0-B172-6E5E3BBD8E24}" srcOrd="0" destOrd="0" presId="urn:microsoft.com/office/officeart/2005/8/layout/radial6"/>
    <dgm:cxn modelId="{BE1A98E9-A0B0-46BA-921A-0A08F92605D5}" type="presOf" srcId="{497282B6-89AD-4C3C-BDEE-E4B3B0965D59}" destId="{CFB845B7-6938-4718-BA5D-46022EDDD453}" srcOrd="0" destOrd="0" presId="urn:microsoft.com/office/officeart/2005/8/layout/radial6"/>
    <dgm:cxn modelId="{35AD77A6-F74E-44E4-88CE-7EDC2EB06BBD}" type="presOf" srcId="{5E31C70C-3C31-456E-BAD4-E57177775072}" destId="{F6C10349-1121-4FAC-8AA0-040F682F8C48}" srcOrd="0" destOrd="0" presId="urn:microsoft.com/office/officeart/2005/8/layout/radial6"/>
    <dgm:cxn modelId="{669B57DF-80E8-4471-AE5A-BF3A018D06E5}" type="presOf" srcId="{BBCF717B-C3D0-4577-B076-C5A16C931951}" destId="{E222BF33-0B5F-45BB-9103-785E96D6DD11}" srcOrd="0" destOrd="0" presId="urn:microsoft.com/office/officeart/2005/8/layout/radial6"/>
    <dgm:cxn modelId="{BCCD73D1-427D-4CFA-B3F8-7F1995E965AD}" type="presOf" srcId="{5190221D-A9AE-456A-BE67-DBA3CE6EC687}" destId="{52518296-1E59-4E81-9DA9-9D67A0E20C4A}" srcOrd="0" destOrd="0" presId="urn:microsoft.com/office/officeart/2005/8/layout/radial6"/>
    <dgm:cxn modelId="{4A183D05-1623-4DFF-B963-3927A8293509}" srcId="{B8221F93-8BDB-4C27-A757-F9517FEDB027}" destId="{71F175F6-9B7D-4E99-9E04-F126A47B3FA2}" srcOrd="0" destOrd="0" parTransId="{034B9DB7-C3BC-44AA-B825-13321A19E22E}" sibTransId="{0D1BDBF4-DBBF-415C-BD38-A5E30691BD8A}"/>
    <dgm:cxn modelId="{D58E9633-0772-479C-9AA5-A71C606B50B5}" type="presOf" srcId="{E7919C7E-D2FC-438C-8A8C-1D9D2E4531E0}" destId="{2BA1A574-BB7E-4C7F-A35B-7546AE42A50A}" srcOrd="0" destOrd="0" presId="urn:microsoft.com/office/officeart/2005/8/layout/radial6"/>
    <dgm:cxn modelId="{1C6C5859-780D-448C-91AF-726EC4E872E1}" srcId="{71F175F6-9B7D-4E99-9E04-F126A47B3FA2}" destId="{57772FE8-75E1-468B-AC6A-74821EBEDF9F}" srcOrd="2" destOrd="0" parTransId="{F7B214E1-2AAF-45AD-BCE5-7911BDF3D57A}" sibTransId="{6CE47CAB-A643-451B-AC27-6154E6B5E8FA}"/>
    <dgm:cxn modelId="{91CF4FE2-7D70-4BFA-936C-E5EA1ABA8B39}" srcId="{71F175F6-9B7D-4E99-9E04-F126A47B3FA2}" destId="{5E31C70C-3C31-456E-BAD4-E57177775072}" srcOrd="1" destOrd="0" parTransId="{80E1DFEE-799B-432B-B1CF-929AB052CACE}" sibTransId="{5190221D-A9AE-456A-BE67-DBA3CE6EC687}"/>
    <dgm:cxn modelId="{FAABE862-A327-4302-A1F9-0625863BD4C4}" srcId="{71F175F6-9B7D-4E99-9E04-F126A47B3FA2}" destId="{BBCF717B-C3D0-4577-B076-C5A16C931951}" srcOrd="0" destOrd="0" parTransId="{2AB01706-9E48-42F1-BE77-99E86BA3176B}" sibTransId="{E7919C7E-D2FC-438C-8A8C-1D9D2E4531E0}"/>
    <dgm:cxn modelId="{2D3C882B-AAF7-444F-84AC-9AAA391DAE39}" type="presParOf" srcId="{E255612A-81C2-4429-BA4B-6E86BEEABAA2}" destId="{8A40AA51-3E9A-40DC-BC9D-CB89452B5A46}" srcOrd="0" destOrd="0" presId="urn:microsoft.com/office/officeart/2005/8/layout/radial6"/>
    <dgm:cxn modelId="{B75BFDF8-C491-4961-AE6A-85C89A755BB5}" type="presParOf" srcId="{E255612A-81C2-4429-BA4B-6E86BEEABAA2}" destId="{E222BF33-0B5F-45BB-9103-785E96D6DD11}" srcOrd="1" destOrd="0" presId="urn:microsoft.com/office/officeart/2005/8/layout/radial6"/>
    <dgm:cxn modelId="{9660BA3C-8CC9-4F5E-83FA-F4EB90BAF2ED}" type="presParOf" srcId="{E255612A-81C2-4429-BA4B-6E86BEEABAA2}" destId="{0137DDF0-8794-441A-A21B-355D3D573A21}" srcOrd="2" destOrd="0" presId="urn:microsoft.com/office/officeart/2005/8/layout/radial6"/>
    <dgm:cxn modelId="{57E66795-C75F-4686-B37D-20389BE4D510}" type="presParOf" srcId="{E255612A-81C2-4429-BA4B-6E86BEEABAA2}" destId="{2BA1A574-BB7E-4C7F-A35B-7546AE42A50A}" srcOrd="3" destOrd="0" presId="urn:microsoft.com/office/officeart/2005/8/layout/radial6"/>
    <dgm:cxn modelId="{B27A3838-8F93-4125-A3BC-9EEA64C557FD}" type="presParOf" srcId="{E255612A-81C2-4429-BA4B-6E86BEEABAA2}" destId="{F6C10349-1121-4FAC-8AA0-040F682F8C48}" srcOrd="4" destOrd="0" presId="urn:microsoft.com/office/officeart/2005/8/layout/radial6"/>
    <dgm:cxn modelId="{DA7A2EC7-A0C3-4930-8B6E-57098D510AE9}" type="presParOf" srcId="{E255612A-81C2-4429-BA4B-6E86BEEABAA2}" destId="{E3F5FB6D-5691-49B1-B3CC-56467479793C}" srcOrd="5" destOrd="0" presId="urn:microsoft.com/office/officeart/2005/8/layout/radial6"/>
    <dgm:cxn modelId="{9331544A-DF95-456A-8B0B-ED181B51F77D}" type="presParOf" srcId="{E255612A-81C2-4429-BA4B-6E86BEEABAA2}" destId="{52518296-1E59-4E81-9DA9-9D67A0E20C4A}" srcOrd="6" destOrd="0" presId="urn:microsoft.com/office/officeart/2005/8/layout/radial6"/>
    <dgm:cxn modelId="{90D113D6-AC6B-4400-A3E1-61396EF50152}" type="presParOf" srcId="{E255612A-81C2-4429-BA4B-6E86BEEABAA2}" destId="{3FFA5889-C0C4-4932-86EF-67D3CB503269}" srcOrd="7" destOrd="0" presId="urn:microsoft.com/office/officeart/2005/8/layout/radial6"/>
    <dgm:cxn modelId="{EB24BA91-08FA-494C-87AE-A08FEC50E7ED}" type="presParOf" srcId="{E255612A-81C2-4429-BA4B-6E86BEEABAA2}" destId="{502AF8CE-1AFF-44C3-AD67-1B042C2F5897}" srcOrd="8" destOrd="0" presId="urn:microsoft.com/office/officeart/2005/8/layout/radial6"/>
    <dgm:cxn modelId="{EF7B7A57-98D7-4DB5-9971-594B52377060}" type="presParOf" srcId="{E255612A-81C2-4429-BA4B-6E86BEEABAA2}" destId="{541815A2-B892-4AAB-A31C-72F62121433C}" srcOrd="9" destOrd="0" presId="urn:microsoft.com/office/officeart/2005/8/layout/radial6"/>
    <dgm:cxn modelId="{A59D0E1B-A6BE-4B33-9AB5-85C01C9F98F1}" type="presParOf" srcId="{E255612A-81C2-4429-BA4B-6E86BEEABAA2}" destId="{CFB845B7-6938-4718-BA5D-46022EDDD453}" srcOrd="10" destOrd="0" presId="urn:microsoft.com/office/officeart/2005/8/layout/radial6"/>
    <dgm:cxn modelId="{6774C90F-282E-40F6-9E8C-FA2031BE4317}" type="presParOf" srcId="{E255612A-81C2-4429-BA4B-6E86BEEABAA2}" destId="{64AAB125-9F0A-4559-A778-F3AE450D99C6}" srcOrd="11" destOrd="0" presId="urn:microsoft.com/office/officeart/2005/8/layout/radial6"/>
    <dgm:cxn modelId="{5E01F38F-BD8C-468F-B215-8EB0F37142AB}" type="presParOf" srcId="{E255612A-81C2-4429-BA4B-6E86BEEABAA2}" destId="{F8B4A76C-1EC2-4DA0-B172-6E5E3BBD8E2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C25E82-37ED-46E2-8F45-5C132B302ED8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EA2D8913-2423-44F2-86B5-58E65DEA9852}">
      <dgm:prSet phldrT="[Text]" custT="1"/>
      <dgm:spPr/>
      <dgm:t>
        <a:bodyPr/>
        <a:lstStyle/>
        <a:p>
          <a:r>
            <a:rPr lang="en-AU" sz="1800" dirty="0" smtClean="0"/>
            <a:t>Easy</a:t>
          </a:r>
          <a:endParaRPr lang="en-US" sz="1800" dirty="0"/>
        </a:p>
      </dgm:t>
    </dgm:pt>
    <dgm:pt modelId="{8BE22159-3B89-4159-9625-967ECD8783D7}" type="parTrans" cxnId="{BFEA8128-0BAE-434C-A604-AFE99ADE1351}">
      <dgm:prSet/>
      <dgm:spPr/>
      <dgm:t>
        <a:bodyPr/>
        <a:lstStyle/>
        <a:p>
          <a:endParaRPr lang="en-US"/>
        </a:p>
      </dgm:t>
    </dgm:pt>
    <dgm:pt modelId="{60780F65-79F9-4D9A-BDA3-7F4FBB2E72EC}" type="sibTrans" cxnId="{BFEA8128-0BAE-434C-A604-AFE99ADE1351}">
      <dgm:prSet/>
      <dgm:spPr/>
      <dgm:t>
        <a:bodyPr/>
        <a:lstStyle/>
        <a:p>
          <a:endParaRPr lang="en-US"/>
        </a:p>
      </dgm:t>
    </dgm:pt>
    <dgm:pt modelId="{26FDA7A1-9FC6-4F98-B9CD-7624E989EF80}">
      <dgm:prSet phldrT="[Text]"/>
      <dgm:spPr/>
      <dgm:t>
        <a:bodyPr/>
        <a:lstStyle/>
        <a:p>
          <a:r>
            <a:rPr lang="en-AU" dirty="0" smtClean="0"/>
            <a:t>Challenging</a:t>
          </a:r>
          <a:endParaRPr lang="en-US" dirty="0"/>
        </a:p>
      </dgm:t>
    </dgm:pt>
    <dgm:pt modelId="{6BBCF2AD-AE51-4C31-960C-C7C86B833EBA}" type="parTrans" cxnId="{32C616DC-7A68-4B9D-8B39-D6F463B849A0}">
      <dgm:prSet/>
      <dgm:spPr/>
      <dgm:t>
        <a:bodyPr/>
        <a:lstStyle/>
        <a:p>
          <a:endParaRPr lang="en-US"/>
        </a:p>
      </dgm:t>
    </dgm:pt>
    <dgm:pt modelId="{F6021BFB-02F5-4358-823E-5F5A8477DFB0}" type="sibTrans" cxnId="{32C616DC-7A68-4B9D-8B39-D6F463B849A0}">
      <dgm:prSet/>
      <dgm:spPr/>
      <dgm:t>
        <a:bodyPr/>
        <a:lstStyle/>
        <a:p>
          <a:endParaRPr lang="en-US"/>
        </a:p>
      </dgm:t>
    </dgm:pt>
    <dgm:pt modelId="{9A54DADC-58D6-4E05-9671-5E4E1C58C819}">
      <dgm:prSet phldrT="[Text]"/>
      <dgm:spPr/>
      <dgm:t>
        <a:bodyPr/>
        <a:lstStyle/>
        <a:p>
          <a:r>
            <a:rPr lang="en-AU" dirty="0" smtClean="0"/>
            <a:t>Average</a:t>
          </a:r>
          <a:endParaRPr lang="en-US" dirty="0"/>
        </a:p>
      </dgm:t>
    </dgm:pt>
    <dgm:pt modelId="{704BA518-3EB8-4C2B-AFB6-052BAC368883}" type="sibTrans" cxnId="{8422828E-600B-46C6-AED6-FDB21B02B435}">
      <dgm:prSet/>
      <dgm:spPr/>
      <dgm:t>
        <a:bodyPr/>
        <a:lstStyle/>
        <a:p>
          <a:endParaRPr lang="en-US"/>
        </a:p>
      </dgm:t>
    </dgm:pt>
    <dgm:pt modelId="{0AB13561-82F0-4593-AB73-9C8D1AD94610}" type="parTrans" cxnId="{8422828E-600B-46C6-AED6-FDB21B02B435}">
      <dgm:prSet/>
      <dgm:spPr/>
      <dgm:t>
        <a:bodyPr/>
        <a:lstStyle/>
        <a:p>
          <a:endParaRPr lang="en-US"/>
        </a:p>
      </dgm:t>
    </dgm:pt>
    <dgm:pt modelId="{CEC67DCE-A48C-43E8-9F24-A7250845B068}" type="pres">
      <dgm:prSet presAssocID="{1CC25E82-37ED-46E2-8F45-5C132B302ED8}" presName="Name0" presStyleCnt="0">
        <dgm:presLayoutVars>
          <dgm:dir/>
          <dgm:animLvl val="lvl"/>
          <dgm:resizeHandles val="exact"/>
        </dgm:presLayoutVars>
      </dgm:prSet>
      <dgm:spPr/>
    </dgm:pt>
    <dgm:pt modelId="{B8EDBEF2-2354-42AA-B2EA-D03D8375848E}" type="pres">
      <dgm:prSet presAssocID="{1CC25E82-37ED-46E2-8F45-5C132B302ED8}" presName="dummy" presStyleCnt="0"/>
      <dgm:spPr/>
    </dgm:pt>
    <dgm:pt modelId="{3386EC83-E9DB-492A-8E25-5904FE34B840}" type="pres">
      <dgm:prSet presAssocID="{1CC25E82-37ED-46E2-8F45-5C132B302ED8}" presName="linH" presStyleCnt="0"/>
      <dgm:spPr/>
    </dgm:pt>
    <dgm:pt modelId="{BA5DF4CA-2C90-4704-AFBF-6BBFA00558B3}" type="pres">
      <dgm:prSet presAssocID="{1CC25E82-37ED-46E2-8F45-5C132B302ED8}" presName="padding1" presStyleCnt="0"/>
      <dgm:spPr/>
    </dgm:pt>
    <dgm:pt modelId="{F99DBE5E-3841-44D0-BDD1-BA1FCB850724}" type="pres">
      <dgm:prSet presAssocID="{EA2D8913-2423-44F2-86B5-58E65DEA9852}" presName="linV" presStyleCnt="0"/>
      <dgm:spPr/>
    </dgm:pt>
    <dgm:pt modelId="{C02BCF1C-5FFE-4B98-A44E-EBC828A4310D}" type="pres">
      <dgm:prSet presAssocID="{EA2D8913-2423-44F2-86B5-58E65DEA9852}" presName="spVertical1" presStyleCnt="0"/>
      <dgm:spPr/>
    </dgm:pt>
    <dgm:pt modelId="{8DFDB150-699D-4222-952E-FA8634B26CE3}" type="pres">
      <dgm:prSet presAssocID="{EA2D8913-2423-44F2-86B5-58E65DEA9852}" presName="parTx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636A3-C31D-4933-80E2-993996573DF1}" type="pres">
      <dgm:prSet presAssocID="{EA2D8913-2423-44F2-86B5-58E65DEA9852}" presName="spVertical2" presStyleCnt="0"/>
      <dgm:spPr/>
    </dgm:pt>
    <dgm:pt modelId="{8C2FA1D8-7B79-40AC-8D7B-C8317EEB01BE}" type="pres">
      <dgm:prSet presAssocID="{EA2D8913-2423-44F2-86B5-58E65DEA9852}" presName="spVertical3" presStyleCnt="0"/>
      <dgm:spPr/>
    </dgm:pt>
    <dgm:pt modelId="{219CDDB4-6756-459C-B11E-169B049E2B24}" type="pres">
      <dgm:prSet presAssocID="{60780F65-79F9-4D9A-BDA3-7F4FBB2E72EC}" presName="space" presStyleCnt="0"/>
      <dgm:spPr/>
    </dgm:pt>
    <dgm:pt modelId="{D7F6BCEE-AEE4-44C2-BBDD-D9129AED6767}" type="pres">
      <dgm:prSet presAssocID="{9A54DADC-58D6-4E05-9671-5E4E1C58C819}" presName="linV" presStyleCnt="0"/>
      <dgm:spPr/>
    </dgm:pt>
    <dgm:pt modelId="{D089B9F5-FA18-4722-BAB3-A30A95604310}" type="pres">
      <dgm:prSet presAssocID="{9A54DADC-58D6-4E05-9671-5E4E1C58C819}" presName="spVertical1" presStyleCnt="0"/>
      <dgm:spPr/>
    </dgm:pt>
    <dgm:pt modelId="{4C12D064-5E9E-43C3-B6CF-3791774C84D0}" type="pres">
      <dgm:prSet presAssocID="{9A54DADC-58D6-4E05-9671-5E4E1C58C819}" presName="parTx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EF4DE6-A877-4BA7-94FA-5574BC74AA49}" type="pres">
      <dgm:prSet presAssocID="{9A54DADC-58D6-4E05-9671-5E4E1C58C819}" presName="spVertical2" presStyleCnt="0"/>
      <dgm:spPr/>
    </dgm:pt>
    <dgm:pt modelId="{EE3F53AE-FF66-4E5C-9A87-EA1DF8677908}" type="pres">
      <dgm:prSet presAssocID="{9A54DADC-58D6-4E05-9671-5E4E1C58C819}" presName="spVertical3" presStyleCnt="0"/>
      <dgm:spPr/>
    </dgm:pt>
    <dgm:pt modelId="{48257687-4AAE-4196-8A7B-112FA19D4425}" type="pres">
      <dgm:prSet presAssocID="{704BA518-3EB8-4C2B-AFB6-052BAC368883}" presName="space" presStyleCnt="0"/>
      <dgm:spPr/>
    </dgm:pt>
    <dgm:pt modelId="{680AD0CB-AC1F-4238-BC82-BF7EC17CE64B}" type="pres">
      <dgm:prSet presAssocID="{26FDA7A1-9FC6-4F98-B9CD-7624E989EF80}" presName="linV" presStyleCnt="0"/>
      <dgm:spPr/>
    </dgm:pt>
    <dgm:pt modelId="{4FAC221D-2AB7-44AA-857D-CD8F731C3974}" type="pres">
      <dgm:prSet presAssocID="{26FDA7A1-9FC6-4F98-B9CD-7624E989EF80}" presName="spVertical1" presStyleCnt="0"/>
      <dgm:spPr/>
    </dgm:pt>
    <dgm:pt modelId="{4F49C6E6-7D3D-4BC7-BE8E-BA9A0CF7196B}" type="pres">
      <dgm:prSet presAssocID="{26FDA7A1-9FC6-4F98-B9CD-7624E989EF80}" presName="parTx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F03E17-8A27-4EB7-8568-86541A4C24EA}" type="pres">
      <dgm:prSet presAssocID="{26FDA7A1-9FC6-4F98-B9CD-7624E989EF80}" presName="spVertical2" presStyleCnt="0"/>
      <dgm:spPr/>
    </dgm:pt>
    <dgm:pt modelId="{E4F8C0BF-B456-4174-A4B9-4C7C5C9C34D0}" type="pres">
      <dgm:prSet presAssocID="{26FDA7A1-9FC6-4F98-B9CD-7624E989EF80}" presName="spVertical3" presStyleCnt="0"/>
      <dgm:spPr/>
    </dgm:pt>
    <dgm:pt modelId="{AF7D16D3-232C-4A03-9450-5BF71C878A73}" type="pres">
      <dgm:prSet presAssocID="{1CC25E82-37ED-46E2-8F45-5C132B302ED8}" presName="padding2" presStyleCnt="0"/>
      <dgm:spPr/>
    </dgm:pt>
    <dgm:pt modelId="{D5BDA1E7-B4DA-4173-B48C-A204FA74FEF7}" type="pres">
      <dgm:prSet presAssocID="{1CC25E82-37ED-46E2-8F45-5C132B302ED8}" presName="negArrow" presStyleCnt="0"/>
      <dgm:spPr/>
    </dgm:pt>
    <dgm:pt modelId="{6153F68A-0D75-4984-81C1-20E4FA96D267}" type="pres">
      <dgm:prSet presAssocID="{1CC25E82-37ED-46E2-8F45-5C132B302ED8}" presName="backgroundArrow" presStyleLbl="node1" presStyleIdx="0" presStyleCnt="1"/>
      <dgm:spPr>
        <a:gradFill flip="none" rotWithShape="1">
          <a:gsLst>
            <a:gs pos="0">
              <a:srgbClr val="FFF200"/>
            </a:gs>
            <a:gs pos="45000">
              <a:srgbClr val="FF7A00"/>
            </a:gs>
            <a:gs pos="70000">
              <a:srgbClr val="FF0300"/>
            </a:gs>
            <a:gs pos="100000">
              <a:srgbClr val="4D0808"/>
            </a:gs>
          </a:gsLst>
          <a:lin ang="10800000" scaled="0"/>
          <a:tileRect/>
        </a:gra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</dgm:ptLst>
  <dgm:cxnLst>
    <dgm:cxn modelId="{2E680387-8974-456D-B0B2-7A3162D8D08F}" type="presOf" srcId="{1CC25E82-37ED-46E2-8F45-5C132B302ED8}" destId="{CEC67DCE-A48C-43E8-9F24-A7250845B068}" srcOrd="0" destOrd="0" presId="urn:microsoft.com/office/officeart/2005/8/layout/hProcess3"/>
    <dgm:cxn modelId="{BFEA8128-0BAE-434C-A604-AFE99ADE1351}" srcId="{1CC25E82-37ED-46E2-8F45-5C132B302ED8}" destId="{EA2D8913-2423-44F2-86B5-58E65DEA9852}" srcOrd="0" destOrd="0" parTransId="{8BE22159-3B89-4159-9625-967ECD8783D7}" sibTransId="{60780F65-79F9-4D9A-BDA3-7F4FBB2E72EC}"/>
    <dgm:cxn modelId="{32C616DC-7A68-4B9D-8B39-D6F463B849A0}" srcId="{1CC25E82-37ED-46E2-8F45-5C132B302ED8}" destId="{26FDA7A1-9FC6-4F98-B9CD-7624E989EF80}" srcOrd="2" destOrd="0" parTransId="{6BBCF2AD-AE51-4C31-960C-C7C86B833EBA}" sibTransId="{F6021BFB-02F5-4358-823E-5F5A8477DFB0}"/>
    <dgm:cxn modelId="{121FFE49-4CC5-45AD-8EF6-449779219CEE}" type="presOf" srcId="{26FDA7A1-9FC6-4F98-B9CD-7624E989EF80}" destId="{4F49C6E6-7D3D-4BC7-BE8E-BA9A0CF7196B}" srcOrd="0" destOrd="0" presId="urn:microsoft.com/office/officeart/2005/8/layout/hProcess3"/>
    <dgm:cxn modelId="{BF8C0258-30B3-47AD-A63D-8FB4A8FD2ABA}" type="presOf" srcId="{9A54DADC-58D6-4E05-9671-5E4E1C58C819}" destId="{4C12D064-5E9E-43C3-B6CF-3791774C84D0}" srcOrd="0" destOrd="0" presId="urn:microsoft.com/office/officeart/2005/8/layout/hProcess3"/>
    <dgm:cxn modelId="{8422828E-600B-46C6-AED6-FDB21B02B435}" srcId="{1CC25E82-37ED-46E2-8F45-5C132B302ED8}" destId="{9A54DADC-58D6-4E05-9671-5E4E1C58C819}" srcOrd="1" destOrd="0" parTransId="{0AB13561-82F0-4593-AB73-9C8D1AD94610}" sibTransId="{704BA518-3EB8-4C2B-AFB6-052BAC368883}"/>
    <dgm:cxn modelId="{195666E5-7D0B-4550-BA0A-8816F9F8B3D1}" type="presOf" srcId="{EA2D8913-2423-44F2-86B5-58E65DEA9852}" destId="{8DFDB150-699D-4222-952E-FA8634B26CE3}" srcOrd="0" destOrd="0" presId="urn:microsoft.com/office/officeart/2005/8/layout/hProcess3"/>
    <dgm:cxn modelId="{D8A54115-8879-409F-BC95-7001CC4A4EC9}" type="presParOf" srcId="{CEC67DCE-A48C-43E8-9F24-A7250845B068}" destId="{B8EDBEF2-2354-42AA-B2EA-D03D8375848E}" srcOrd="0" destOrd="0" presId="urn:microsoft.com/office/officeart/2005/8/layout/hProcess3"/>
    <dgm:cxn modelId="{927B383F-99C3-4132-BC50-6E5424738FBA}" type="presParOf" srcId="{CEC67DCE-A48C-43E8-9F24-A7250845B068}" destId="{3386EC83-E9DB-492A-8E25-5904FE34B840}" srcOrd="1" destOrd="0" presId="urn:microsoft.com/office/officeart/2005/8/layout/hProcess3"/>
    <dgm:cxn modelId="{D39479C8-20F8-4E93-AEC7-5BC013BA69AA}" type="presParOf" srcId="{3386EC83-E9DB-492A-8E25-5904FE34B840}" destId="{BA5DF4CA-2C90-4704-AFBF-6BBFA00558B3}" srcOrd="0" destOrd="0" presId="urn:microsoft.com/office/officeart/2005/8/layout/hProcess3"/>
    <dgm:cxn modelId="{756B9B08-B048-4D02-A3CF-171FEA775754}" type="presParOf" srcId="{3386EC83-E9DB-492A-8E25-5904FE34B840}" destId="{F99DBE5E-3841-44D0-BDD1-BA1FCB850724}" srcOrd="1" destOrd="0" presId="urn:microsoft.com/office/officeart/2005/8/layout/hProcess3"/>
    <dgm:cxn modelId="{8287DC3D-62A9-4FCF-BC90-9A53ECAB94B1}" type="presParOf" srcId="{F99DBE5E-3841-44D0-BDD1-BA1FCB850724}" destId="{C02BCF1C-5FFE-4B98-A44E-EBC828A4310D}" srcOrd="0" destOrd="0" presId="urn:microsoft.com/office/officeart/2005/8/layout/hProcess3"/>
    <dgm:cxn modelId="{CE8AF1E7-CC36-4D7B-B778-55BEEB9E1440}" type="presParOf" srcId="{F99DBE5E-3841-44D0-BDD1-BA1FCB850724}" destId="{8DFDB150-699D-4222-952E-FA8634B26CE3}" srcOrd="1" destOrd="0" presId="urn:microsoft.com/office/officeart/2005/8/layout/hProcess3"/>
    <dgm:cxn modelId="{F49B5CCE-DD58-448C-81A8-38D155F00B90}" type="presParOf" srcId="{F99DBE5E-3841-44D0-BDD1-BA1FCB850724}" destId="{414636A3-C31D-4933-80E2-993996573DF1}" srcOrd="2" destOrd="0" presId="urn:microsoft.com/office/officeart/2005/8/layout/hProcess3"/>
    <dgm:cxn modelId="{6A69ABA0-0246-457D-B806-4C5D8B92E014}" type="presParOf" srcId="{F99DBE5E-3841-44D0-BDD1-BA1FCB850724}" destId="{8C2FA1D8-7B79-40AC-8D7B-C8317EEB01BE}" srcOrd="3" destOrd="0" presId="urn:microsoft.com/office/officeart/2005/8/layout/hProcess3"/>
    <dgm:cxn modelId="{48D2E781-2E27-4B3A-82E6-F6387EF9964A}" type="presParOf" srcId="{3386EC83-E9DB-492A-8E25-5904FE34B840}" destId="{219CDDB4-6756-459C-B11E-169B049E2B24}" srcOrd="2" destOrd="0" presId="urn:microsoft.com/office/officeart/2005/8/layout/hProcess3"/>
    <dgm:cxn modelId="{26D1EEEB-4F24-489C-9137-6C084A6E430C}" type="presParOf" srcId="{3386EC83-E9DB-492A-8E25-5904FE34B840}" destId="{D7F6BCEE-AEE4-44C2-BBDD-D9129AED6767}" srcOrd="3" destOrd="0" presId="urn:microsoft.com/office/officeart/2005/8/layout/hProcess3"/>
    <dgm:cxn modelId="{54B74A75-79B8-410E-8FC2-76F2C25C2659}" type="presParOf" srcId="{D7F6BCEE-AEE4-44C2-BBDD-D9129AED6767}" destId="{D089B9F5-FA18-4722-BAB3-A30A95604310}" srcOrd="0" destOrd="0" presId="urn:microsoft.com/office/officeart/2005/8/layout/hProcess3"/>
    <dgm:cxn modelId="{806C779C-09AD-48E4-96AB-66C013AA31E3}" type="presParOf" srcId="{D7F6BCEE-AEE4-44C2-BBDD-D9129AED6767}" destId="{4C12D064-5E9E-43C3-B6CF-3791774C84D0}" srcOrd="1" destOrd="0" presId="urn:microsoft.com/office/officeart/2005/8/layout/hProcess3"/>
    <dgm:cxn modelId="{6BBCD2EA-FB44-48EF-BF31-77AC7D6C3E63}" type="presParOf" srcId="{D7F6BCEE-AEE4-44C2-BBDD-D9129AED6767}" destId="{03EF4DE6-A877-4BA7-94FA-5574BC74AA49}" srcOrd="2" destOrd="0" presId="urn:microsoft.com/office/officeart/2005/8/layout/hProcess3"/>
    <dgm:cxn modelId="{AFDFF255-2DEA-4829-9D78-5E43B4032B0E}" type="presParOf" srcId="{D7F6BCEE-AEE4-44C2-BBDD-D9129AED6767}" destId="{EE3F53AE-FF66-4E5C-9A87-EA1DF8677908}" srcOrd="3" destOrd="0" presId="urn:microsoft.com/office/officeart/2005/8/layout/hProcess3"/>
    <dgm:cxn modelId="{BD52298D-FA68-482A-850B-36810EC21DC8}" type="presParOf" srcId="{3386EC83-E9DB-492A-8E25-5904FE34B840}" destId="{48257687-4AAE-4196-8A7B-112FA19D4425}" srcOrd="4" destOrd="0" presId="urn:microsoft.com/office/officeart/2005/8/layout/hProcess3"/>
    <dgm:cxn modelId="{5C260633-3336-4292-81E6-9D34556914FC}" type="presParOf" srcId="{3386EC83-E9DB-492A-8E25-5904FE34B840}" destId="{680AD0CB-AC1F-4238-BC82-BF7EC17CE64B}" srcOrd="5" destOrd="0" presId="urn:microsoft.com/office/officeart/2005/8/layout/hProcess3"/>
    <dgm:cxn modelId="{91BC56DF-5F50-4684-A506-4A9E5CD54DC8}" type="presParOf" srcId="{680AD0CB-AC1F-4238-BC82-BF7EC17CE64B}" destId="{4FAC221D-2AB7-44AA-857D-CD8F731C3974}" srcOrd="0" destOrd="0" presId="urn:microsoft.com/office/officeart/2005/8/layout/hProcess3"/>
    <dgm:cxn modelId="{1F838A8F-53A1-4843-8FFA-96A9CBF0BFC1}" type="presParOf" srcId="{680AD0CB-AC1F-4238-BC82-BF7EC17CE64B}" destId="{4F49C6E6-7D3D-4BC7-BE8E-BA9A0CF7196B}" srcOrd="1" destOrd="0" presId="urn:microsoft.com/office/officeart/2005/8/layout/hProcess3"/>
    <dgm:cxn modelId="{4F6C31B8-4F53-414E-9E4B-54F7285C4DC3}" type="presParOf" srcId="{680AD0CB-AC1F-4238-BC82-BF7EC17CE64B}" destId="{6FF03E17-8A27-4EB7-8568-86541A4C24EA}" srcOrd="2" destOrd="0" presId="urn:microsoft.com/office/officeart/2005/8/layout/hProcess3"/>
    <dgm:cxn modelId="{D64818F2-4426-445E-A24F-2438459A6397}" type="presParOf" srcId="{680AD0CB-AC1F-4238-BC82-BF7EC17CE64B}" destId="{E4F8C0BF-B456-4174-A4B9-4C7C5C9C34D0}" srcOrd="3" destOrd="0" presId="urn:microsoft.com/office/officeart/2005/8/layout/hProcess3"/>
    <dgm:cxn modelId="{F313EC5D-E3A9-49B7-AD32-0BDE4AD403C5}" type="presParOf" srcId="{3386EC83-E9DB-492A-8E25-5904FE34B840}" destId="{AF7D16D3-232C-4A03-9450-5BF71C878A73}" srcOrd="6" destOrd="0" presId="urn:microsoft.com/office/officeart/2005/8/layout/hProcess3"/>
    <dgm:cxn modelId="{7FDAC8CE-0FD1-431B-BD89-42C4011C4E5B}" type="presParOf" srcId="{3386EC83-E9DB-492A-8E25-5904FE34B840}" destId="{D5BDA1E7-B4DA-4173-B48C-A204FA74FEF7}" srcOrd="7" destOrd="0" presId="urn:microsoft.com/office/officeart/2005/8/layout/hProcess3"/>
    <dgm:cxn modelId="{E351ACE6-A0A0-4BC8-93BE-DB6BDC984247}" type="presParOf" srcId="{3386EC83-E9DB-492A-8E25-5904FE34B840}" destId="{6153F68A-0D75-4984-81C1-20E4FA96D267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4A76C-1EC2-4DA0-B172-6E5E3BBD8E24}">
      <dsp:nvSpPr>
        <dsp:cNvPr id="0" name=""/>
        <dsp:cNvSpPr/>
      </dsp:nvSpPr>
      <dsp:spPr>
        <a:xfrm>
          <a:off x="1307723" y="486202"/>
          <a:ext cx="3242436" cy="324243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gradFill rotWithShape="0">
          <a:gsLst>
            <a:gs pos="0">
              <a:schemeClr val="accent2">
                <a:hueOff val="-13224510"/>
                <a:satOff val="-58120"/>
                <a:lumOff val="29020"/>
                <a:alphaOff val="0"/>
                <a:tint val="43000"/>
                <a:satMod val="165000"/>
              </a:schemeClr>
            </a:gs>
            <a:gs pos="55000">
              <a:schemeClr val="accent2">
                <a:hueOff val="-13224510"/>
                <a:satOff val="-58120"/>
                <a:lumOff val="29020"/>
                <a:alphaOff val="0"/>
                <a:tint val="83000"/>
                <a:satMod val="155000"/>
              </a:schemeClr>
            </a:gs>
            <a:gs pos="100000">
              <a:schemeClr val="accent2">
                <a:hueOff val="-13224510"/>
                <a:satOff val="-58120"/>
                <a:lumOff val="2902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1815A2-B892-4AAB-A31C-72F62121433C}">
      <dsp:nvSpPr>
        <dsp:cNvPr id="0" name=""/>
        <dsp:cNvSpPr/>
      </dsp:nvSpPr>
      <dsp:spPr>
        <a:xfrm>
          <a:off x="1307723" y="486202"/>
          <a:ext cx="3242436" cy="324243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gradFill rotWithShape="0">
          <a:gsLst>
            <a:gs pos="0">
              <a:schemeClr val="accent2">
                <a:hueOff val="-8816341"/>
                <a:satOff val="-38747"/>
                <a:lumOff val="19347"/>
                <a:alphaOff val="0"/>
                <a:tint val="43000"/>
                <a:satMod val="165000"/>
              </a:schemeClr>
            </a:gs>
            <a:gs pos="55000">
              <a:schemeClr val="accent2">
                <a:hueOff val="-8816341"/>
                <a:satOff val="-38747"/>
                <a:lumOff val="19347"/>
                <a:alphaOff val="0"/>
                <a:tint val="83000"/>
                <a:satMod val="155000"/>
              </a:schemeClr>
            </a:gs>
            <a:gs pos="100000">
              <a:schemeClr val="accent2">
                <a:hueOff val="-8816341"/>
                <a:satOff val="-38747"/>
                <a:lumOff val="19347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518296-1E59-4E81-9DA9-9D67A0E20C4A}">
      <dsp:nvSpPr>
        <dsp:cNvPr id="0" name=""/>
        <dsp:cNvSpPr/>
      </dsp:nvSpPr>
      <dsp:spPr>
        <a:xfrm>
          <a:off x="1307723" y="486202"/>
          <a:ext cx="3242436" cy="3242436"/>
        </a:xfrm>
        <a:prstGeom prst="blockArc">
          <a:avLst>
            <a:gd name="adj1" fmla="val 0"/>
            <a:gd name="adj2" fmla="val 5400000"/>
            <a:gd name="adj3" fmla="val 4642"/>
          </a:avLst>
        </a:prstGeom>
        <a:gradFill rotWithShape="0">
          <a:gsLst>
            <a:gs pos="0">
              <a:schemeClr val="accent2">
                <a:hueOff val="-4408170"/>
                <a:satOff val="-19373"/>
                <a:lumOff val="9673"/>
                <a:alphaOff val="0"/>
                <a:tint val="43000"/>
                <a:satMod val="165000"/>
              </a:schemeClr>
            </a:gs>
            <a:gs pos="55000">
              <a:schemeClr val="accent2">
                <a:hueOff val="-4408170"/>
                <a:satOff val="-19373"/>
                <a:lumOff val="9673"/>
                <a:alphaOff val="0"/>
                <a:tint val="83000"/>
                <a:satMod val="155000"/>
              </a:schemeClr>
            </a:gs>
            <a:gs pos="100000">
              <a:schemeClr val="accent2">
                <a:hueOff val="-4408170"/>
                <a:satOff val="-19373"/>
                <a:lumOff val="9673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A1A574-BB7E-4C7F-A35B-7546AE42A50A}">
      <dsp:nvSpPr>
        <dsp:cNvPr id="0" name=""/>
        <dsp:cNvSpPr/>
      </dsp:nvSpPr>
      <dsp:spPr>
        <a:xfrm>
          <a:off x="1307723" y="486202"/>
          <a:ext cx="3242436" cy="3242436"/>
        </a:xfrm>
        <a:prstGeom prst="blockArc">
          <a:avLst>
            <a:gd name="adj1" fmla="val 16200000"/>
            <a:gd name="adj2" fmla="val 0"/>
            <a:gd name="adj3" fmla="val 464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40AA51-3E9A-40DC-BC9D-CB89452B5A46}">
      <dsp:nvSpPr>
        <dsp:cNvPr id="0" name=""/>
        <dsp:cNvSpPr/>
      </dsp:nvSpPr>
      <dsp:spPr>
        <a:xfrm>
          <a:off x="2182405" y="1360884"/>
          <a:ext cx="1493073" cy="149307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400" kern="1200" dirty="0" smtClean="0"/>
            <a:t>Evolutionary Search</a:t>
          </a:r>
          <a:endParaRPr lang="zh-CN" altLang="en-US" sz="1400" kern="1200" dirty="0"/>
        </a:p>
      </dsp:txBody>
      <dsp:txXfrm>
        <a:off x="2401060" y="1579539"/>
        <a:ext cx="1055763" cy="1055763"/>
      </dsp:txXfrm>
    </dsp:sp>
    <dsp:sp modelId="{E222BF33-0B5F-45BB-9103-785E96D6DD11}">
      <dsp:nvSpPr>
        <dsp:cNvPr id="0" name=""/>
        <dsp:cNvSpPr/>
      </dsp:nvSpPr>
      <dsp:spPr>
        <a:xfrm>
          <a:off x="2316942" y="-88170"/>
          <a:ext cx="1223998" cy="122399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Evaluate</a:t>
          </a:r>
          <a:endParaRPr lang="zh-CN" altLang="en-US" sz="1600" kern="1200" dirty="0"/>
        </a:p>
      </dsp:txBody>
      <dsp:txXfrm>
        <a:off x="2496192" y="91080"/>
        <a:ext cx="865498" cy="865498"/>
      </dsp:txXfrm>
    </dsp:sp>
    <dsp:sp modelId="{F6C10349-1121-4FAC-8AA0-040F682F8C48}">
      <dsp:nvSpPr>
        <dsp:cNvPr id="0" name=""/>
        <dsp:cNvSpPr/>
      </dsp:nvSpPr>
      <dsp:spPr>
        <a:xfrm>
          <a:off x="3900535" y="1495421"/>
          <a:ext cx="1223998" cy="1223998"/>
        </a:xfrm>
        <a:prstGeom prst="ellipse">
          <a:avLst/>
        </a:prstGeom>
        <a:gradFill rotWithShape="0">
          <a:gsLst>
            <a:gs pos="0">
              <a:schemeClr val="accent2">
                <a:hueOff val="-4408170"/>
                <a:satOff val="-19373"/>
                <a:lumOff val="9673"/>
                <a:alphaOff val="0"/>
                <a:tint val="43000"/>
                <a:satMod val="165000"/>
              </a:schemeClr>
            </a:gs>
            <a:gs pos="55000">
              <a:schemeClr val="accent2">
                <a:hueOff val="-4408170"/>
                <a:satOff val="-19373"/>
                <a:lumOff val="9673"/>
                <a:alphaOff val="0"/>
                <a:tint val="83000"/>
                <a:satMod val="155000"/>
              </a:schemeClr>
            </a:gs>
            <a:gs pos="100000">
              <a:schemeClr val="accent2">
                <a:hueOff val="-4408170"/>
                <a:satOff val="-19373"/>
                <a:lumOff val="9673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Select</a:t>
          </a:r>
          <a:endParaRPr lang="zh-CN" altLang="en-US" sz="1600" kern="1200" dirty="0"/>
        </a:p>
      </dsp:txBody>
      <dsp:txXfrm>
        <a:off x="4079785" y="1674671"/>
        <a:ext cx="865498" cy="865498"/>
      </dsp:txXfrm>
    </dsp:sp>
    <dsp:sp modelId="{3FFA5889-C0C4-4932-86EF-67D3CB503269}">
      <dsp:nvSpPr>
        <dsp:cNvPr id="0" name=""/>
        <dsp:cNvSpPr/>
      </dsp:nvSpPr>
      <dsp:spPr>
        <a:xfrm>
          <a:off x="2298940" y="3079014"/>
          <a:ext cx="1260003" cy="1223998"/>
        </a:xfrm>
        <a:prstGeom prst="ellipse">
          <a:avLst/>
        </a:prstGeom>
        <a:gradFill rotWithShape="0">
          <a:gsLst>
            <a:gs pos="0">
              <a:schemeClr val="accent2">
                <a:hueOff val="-8816341"/>
                <a:satOff val="-38747"/>
                <a:lumOff val="19347"/>
                <a:alphaOff val="0"/>
                <a:tint val="43000"/>
                <a:satMod val="165000"/>
              </a:schemeClr>
            </a:gs>
            <a:gs pos="55000">
              <a:schemeClr val="accent2">
                <a:hueOff val="-8816341"/>
                <a:satOff val="-38747"/>
                <a:lumOff val="19347"/>
                <a:alphaOff val="0"/>
                <a:tint val="83000"/>
                <a:satMod val="155000"/>
              </a:schemeClr>
            </a:gs>
            <a:gs pos="100000">
              <a:schemeClr val="accent2">
                <a:hueOff val="-8816341"/>
                <a:satOff val="-38747"/>
                <a:lumOff val="19347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Crossover</a:t>
          </a:r>
          <a:endParaRPr lang="zh-CN" altLang="en-US" sz="1600" kern="1200" dirty="0"/>
        </a:p>
      </dsp:txBody>
      <dsp:txXfrm>
        <a:off x="2483463" y="3258264"/>
        <a:ext cx="890957" cy="865498"/>
      </dsp:txXfrm>
    </dsp:sp>
    <dsp:sp modelId="{CFB845B7-6938-4718-BA5D-46022EDDD453}">
      <dsp:nvSpPr>
        <dsp:cNvPr id="0" name=""/>
        <dsp:cNvSpPr/>
      </dsp:nvSpPr>
      <dsp:spPr>
        <a:xfrm>
          <a:off x="733350" y="1495421"/>
          <a:ext cx="1223998" cy="1223998"/>
        </a:xfrm>
        <a:prstGeom prst="ellipse">
          <a:avLst/>
        </a:prstGeom>
        <a:gradFill rotWithShape="0">
          <a:gsLst>
            <a:gs pos="0">
              <a:schemeClr val="accent2">
                <a:hueOff val="-13224510"/>
                <a:satOff val="-58120"/>
                <a:lumOff val="29020"/>
                <a:alphaOff val="0"/>
                <a:tint val="43000"/>
                <a:satMod val="165000"/>
              </a:schemeClr>
            </a:gs>
            <a:gs pos="55000">
              <a:schemeClr val="accent2">
                <a:hueOff val="-13224510"/>
                <a:satOff val="-58120"/>
                <a:lumOff val="29020"/>
                <a:alphaOff val="0"/>
                <a:tint val="83000"/>
                <a:satMod val="155000"/>
              </a:schemeClr>
            </a:gs>
            <a:gs pos="100000">
              <a:schemeClr val="accent2">
                <a:hueOff val="-13224510"/>
                <a:satOff val="-58120"/>
                <a:lumOff val="2902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Mutate</a:t>
          </a:r>
          <a:endParaRPr lang="zh-CN" altLang="en-US" sz="1600" kern="1200" dirty="0"/>
        </a:p>
      </dsp:txBody>
      <dsp:txXfrm>
        <a:off x="912600" y="1674671"/>
        <a:ext cx="865498" cy="8654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3F68A-0D75-4984-81C1-20E4FA96D267}">
      <dsp:nvSpPr>
        <dsp:cNvPr id="0" name=""/>
        <dsp:cNvSpPr/>
      </dsp:nvSpPr>
      <dsp:spPr>
        <a:xfrm>
          <a:off x="0" y="22383"/>
          <a:ext cx="8429684" cy="1296000"/>
        </a:xfrm>
        <a:prstGeom prst="rightArrow">
          <a:avLst/>
        </a:prstGeom>
        <a:gradFill flip="none" rotWithShape="1">
          <a:gsLst>
            <a:gs pos="0">
              <a:srgbClr val="FFF200"/>
            </a:gs>
            <a:gs pos="45000">
              <a:srgbClr val="FF7A00"/>
            </a:gs>
            <a:gs pos="70000">
              <a:srgbClr val="FF0300"/>
            </a:gs>
            <a:gs pos="100000">
              <a:srgbClr val="4D0808"/>
            </a:gs>
          </a:gsLst>
          <a:lin ang="10800000" scaled="0"/>
          <a:tileRect/>
        </a:gradFill>
        <a:ln w="1905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C6E6-7D3D-4BC7-BE8E-BA9A0CF7196B}">
      <dsp:nvSpPr>
        <dsp:cNvPr id="0" name=""/>
        <dsp:cNvSpPr/>
      </dsp:nvSpPr>
      <dsp:spPr>
        <a:xfrm>
          <a:off x="5912981" y="346383"/>
          <a:ext cx="218151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/>
            <a:t>Challenging</a:t>
          </a:r>
          <a:endParaRPr lang="en-US" sz="1800" kern="1200" dirty="0"/>
        </a:p>
      </dsp:txBody>
      <dsp:txXfrm>
        <a:off x="5912981" y="346383"/>
        <a:ext cx="2181510" cy="648000"/>
      </dsp:txXfrm>
    </dsp:sp>
    <dsp:sp modelId="{4C12D064-5E9E-43C3-B6CF-3791774C84D0}">
      <dsp:nvSpPr>
        <dsp:cNvPr id="0" name=""/>
        <dsp:cNvSpPr/>
      </dsp:nvSpPr>
      <dsp:spPr>
        <a:xfrm>
          <a:off x="3295169" y="346383"/>
          <a:ext cx="218151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/>
            <a:t>Average</a:t>
          </a:r>
          <a:endParaRPr lang="en-US" sz="1800" kern="1200" dirty="0"/>
        </a:p>
      </dsp:txBody>
      <dsp:txXfrm>
        <a:off x="3295169" y="346383"/>
        <a:ext cx="2181510" cy="648000"/>
      </dsp:txXfrm>
    </dsp:sp>
    <dsp:sp modelId="{8DFDB150-699D-4222-952E-FA8634B26CE3}">
      <dsp:nvSpPr>
        <dsp:cNvPr id="0" name=""/>
        <dsp:cNvSpPr/>
      </dsp:nvSpPr>
      <dsp:spPr>
        <a:xfrm>
          <a:off x="677357" y="346383"/>
          <a:ext cx="218151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/>
            <a:t>Easy</a:t>
          </a:r>
          <a:endParaRPr lang="en-US" sz="1800" kern="1200" dirty="0"/>
        </a:p>
      </dsp:txBody>
      <dsp:txXfrm>
        <a:off x="677357" y="346383"/>
        <a:ext cx="2181510" cy="64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333E6E4-A20A-4D7F-A271-7906BD702535}" type="datetimeFigureOut">
              <a:rPr lang="zh-CN" altLang="en-US"/>
              <a:pPr>
                <a:defRPr/>
              </a:pPr>
              <a:t>2016/6/12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/>
              <a:t>Spring 2008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092CF2C-C315-45D6-9C53-8205C33721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2805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6CA4A60-0EBE-465D-B1F5-32A7B1B1B333}" type="datetimeFigureOut">
              <a:rPr lang="zh-CN" altLang="en-US"/>
              <a:pPr>
                <a:defRPr/>
              </a:pPr>
              <a:t>2016/6/12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7A6E018-6EC8-4C30-9C87-46EB247613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77789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http://www.nasa.gov/centers/ames/news/releases/2004/antenna/video.html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10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Rectangle 23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Rectangle 24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 useBgFill="1">
        <p:nvSpPr>
          <p:cNvPr id="11" name="Rounded Rectangle 25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 useBgFill="1">
        <p:nvSpPr>
          <p:cNvPr id="12" name="Rounded Rectangle 26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Rectangle 40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Rectangle 41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Rectangle 42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Rectangle 43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39F60-F145-42CC-A4E2-16B2C0CAEE12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11013BC-FD14-45C1-B841-0574B7C20F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7AC1C-D0B5-4993-BCB2-F2BDDBB384E9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D2533-826F-4933-825A-523724D578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E089E-6ACB-4A63-B017-FA1BED1AB084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228D9-18F3-4090-AB00-716B41CB27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0258E-2303-476E-800F-A785DCFAA246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47B88-C0D5-48D2-919A-44A272C783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7FE97-F783-48EC-9146-DD23F11C925C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B10B3-494C-425F-9D89-48E9B3DBA4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99796-1101-4E62-8E55-5378C5687BC4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2DB08-A0D7-44C1-8A3E-F72B2F6B01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8D332-7EBF-4B42-B8FD-9008C604227F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52FB2-2501-47D7-A968-10B4B88034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8E8F-14CF-4DBF-BB7B-BC5BD2914A6F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D327E-3C86-4AED-BA16-D6F2106B33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9E4BE-8F2F-4C97-BCAF-0250540602F5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B3A1B8-BF9E-465C-BA9B-8ADB95D185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534A3-0F7F-4D85-93AE-781F7F796DDA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9D13C-1AB3-48A8-B8B0-3D1A3808C3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E0AD54-CEE5-403F-AC0E-112F600BDAD9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F96E2-0EC6-411E-B7F5-34B9B52445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1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411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Georgia" pitchFamily="18" charset="0"/>
              </a:defRPr>
            </a:lvl1pPr>
          </a:lstStyle>
          <a:p>
            <a:pPr>
              <a:defRPr/>
            </a:pPr>
            <a:fld id="{9D2D0ABD-7DCC-4DCF-A75E-42DC062BCC7A}" type="datetime1">
              <a:rPr lang="en-US" altLang="zh-CN"/>
              <a:pPr>
                <a:defRPr/>
              </a:pPr>
              <a:t>6/12/2016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2"/>
                </a:solidFill>
                <a:latin typeface="Georgia" pitchFamily="18" charset="0"/>
              </a:defRPr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FFFFFF"/>
                </a:solidFill>
                <a:latin typeface="Georgia" pitchFamily="18" charset="0"/>
              </a:defRPr>
            </a:lvl1pPr>
          </a:lstStyle>
          <a:p>
            <a:pPr>
              <a:defRPr/>
            </a:pPr>
            <a:fld id="{4544DF79-B64C-4B9A-8A77-26EB4F60D7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85" r:id="rId2"/>
    <p:sldLayoutId id="2147483886" r:id="rId3"/>
    <p:sldLayoutId id="2147483887" r:id="rId4"/>
    <p:sldLayoutId id="2147483888" r:id="rId5"/>
    <p:sldLayoutId id="2147483895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3538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5638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7488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198438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Bin%20Packing%20-%20FFD.pp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hyperlink" Target="Binpacking%20-%20FF.pp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www.natural-selection.com/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://www.cercia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hyperlink" Target="http://www.google.com.au/url?sa=i&amp;rct=j&amp;q=how%20to%20solve%20it%20modern%20heuristics&amp;source=images&amp;cd=&amp;cad=rja&amp;docid=sbpHQP5vxQHMlM&amp;tbnid=v865xCgMHTQyMM:&amp;ved=0CAUQjRw&amp;url=http://www.barnesandnoble.com/w/how-to-solve-it-zbigniew-michalewicz/1101510037?ean=9783540224945&amp;ei=wEmTUtHGPMijiAfm8oCoBg&amp;bvm=bv.56988011,d.aGc&amp;psig=AFQjCNF4QLeyCjkOMPLIvCgPv7Gr4UpqOg&amp;ust=138547073482894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gmu.edu/~eclab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2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google.com.au/url?sa=i&amp;rct=j&amp;q=control%20panel%20icon&amp;source=images&amp;cd=&amp;cad=rja&amp;docid=jjME_GpMJp3HHM&amp;tbnid=UhzttKzulC2GaM:&amp;ved=0CAUQjRw&amp;url=http://www.zanebenefits.com/blog/?Tag=Defined+Contribution&amp;ei=I8emUrvQJ-uaiQexm4HwBg&amp;bvm=bv.57799294,d.aGc&amp;psig=AFQjCNEqqbqDtuKvhIC2WmfF-F4anzeGTQ&amp;ust=1386748025803584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5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//upload.wikimedia.org/wikipedia/commons/b/b7/Front_pareto.svg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hyperlink" Target="https://en.wikipedia.org/wiki/File:Intel_xeon_inside.jpg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hyperlink" Target="http://www.google.com.au/url?sa=i&amp;rct=j&amp;q=building%20blocks%20business&amp;source=images&amp;cd=&amp;cad=rja&amp;docid=E83G1K_kVyks1M&amp;tbnid=0uPOepBrHEiRuM:&amp;ved=&amp;url=http://moderndentalmarketing.com/2013/08/best-dental-marketing-company/&amp;ei=pLqaUpCiHKfliAfh9oDICQ&amp;bvm=bv.57155469,d.aGc&amp;psig=AFQjCNGHAjKAAWe6RZyC3Jr8ORlCWe3cFg&amp;ust=138595843680789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www.genetic-programming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google.com.au/url?sa=i&amp;rct=j&amp;q=genetic+programming&amp;source=images&amp;cd=&amp;cad=rja&amp;docid=b8FSPpy3NEmUAM&amp;tbnid=Myetok8oD8vfZM:&amp;ved=0CAUQjRw&amp;url=http://www.absoluteastronomy.com/topics/Genetic_programming&amp;ei=8XmUUoKdOoabiQeqk4C4DQ&amp;bvm=bv.57155469,d.aGc&amp;psig=AFQjCNFBw6n3LGqPe7i_WIFqibDu87qH3A&amp;ust=1385548652419639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golem640x360.m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e/ed/Imagebreeder_example.png" TargetMode="External"/><Relationship Id="rId2" Type="http://schemas.openxmlformats.org/officeDocument/2006/relationships/slideLayout" Target="../slideLayouts/slideLayout2.xml"/><Relationship Id="rId1" Type="http://schemas.openxmlformats.org/officeDocument/2006/relationships/audio" Target="file:///E:\HP-PC\Work\Teaching\Data%20Warehousing%20&amp;%20Data%20Mining\Evolutionary%20Algorithms\nit.mp3" TargetMode="Externa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457200" y="2401888"/>
            <a:ext cx="8458200" cy="1470025"/>
          </a:xfrm>
        </p:spPr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Evolutionary Algorithms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7171" name="Subtitle 2"/>
          <p:cNvSpPr>
            <a:spLocks noGrp="1"/>
          </p:cNvSpPr>
          <p:nvPr>
            <p:ph type="subTitle" idx="1"/>
          </p:nvPr>
        </p:nvSpPr>
        <p:spPr>
          <a:xfrm>
            <a:off x="1500188" y="4286250"/>
            <a:ext cx="6400800" cy="566738"/>
          </a:xfrm>
        </p:spPr>
        <p:txBody>
          <a:bodyPr/>
          <a:lstStyle/>
          <a:p>
            <a:pPr marL="61913" defTabSz="912813" eaLnBrk="1" hangingPunct="1"/>
            <a:r>
              <a:rPr lang="en-AU" altLang="zh-CN" b="1" dirty="0" smtClean="0"/>
              <a:t>Dr. Bo Yuan</a:t>
            </a:r>
            <a:endParaRPr lang="en-US" altLang="zh-CN" b="1" dirty="0" smtClean="0"/>
          </a:p>
        </p:txBody>
      </p:sp>
      <p:pic>
        <p:nvPicPr>
          <p:cNvPr id="7173" name="Picture 6" descr="http://www.infoplease.com/images/evolution_of_ma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13" y="4643438"/>
            <a:ext cx="39338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502392"/>
            <a:ext cx="951454" cy="171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32770" name="Picture 2" descr="https://upload.wikimedia.org/wikipedia/commons/thumb/a/af/Aco_branches.svg/2000px-Aco_branches.svg.png"/>
          <p:cNvPicPr>
            <a:picLocks noChangeAspect="1" noChangeArrowheads="1"/>
          </p:cNvPicPr>
          <p:nvPr/>
        </p:nvPicPr>
        <p:blipFill>
          <a:blip r:embed="rId2" cstate="print"/>
          <a:srcRect b="2825"/>
          <a:stretch>
            <a:fillRect/>
          </a:stretch>
        </p:blipFill>
        <p:spPr bwMode="auto">
          <a:xfrm>
            <a:off x="357158" y="642918"/>
            <a:ext cx="8429684" cy="6143668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98" y="5209172"/>
            <a:ext cx="1500981" cy="117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3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www.howitworksdaily.com/wp-content/uploads/2015/07/wallpaper-of-a-flock-of-flying-birds-hd-bird-wallpape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1480"/>
            <a:ext cx="9143999" cy="5714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Objective Function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71875" y="2786063"/>
            <a:ext cx="1857375" cy="107156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3600" b="1" i="1">
                <a:solidFill>
                  <a:srgbClr val="002060"/>
                </a:solidFill>
              </a:rPr>
              <a:t>f</a:t>
            </a:r>
            <a:endParaRPr lang="en-US" altLang="zh-CN" sz="3600" b="1" i="1">
              <a:solidFill>
                <a:srgbClr val="00206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00313" y="2928938"/>
            <a:ext cx="1071562" cy="1587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00313" y="3714750"/>
            <a:ext cx="1071562" cy="15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6" name="TextBox 7"/>
          <p:cNvSpPr txBox="1">
            <a:spLocks noChangeArrowheads="1"/>
          </p:cNvSpPr>
          <p:nvPr/>
        </p:nvSpPr>
        <p:spPr bwMode="auto">
          <a:xfrm>
            <a:off x="1928798" y="2714620"/>
            <a:ext cx="5715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2813"/>
            <a:r>
              <a:rPr lang="en-AU" altLang="zh-CN" sz="2000" i="1" dirty="0" smtClean="0">
                <a:latin typeface="Georgia" pitchFamily="18" charset="0"/>
              </a:rPr>
              <a:t>x</a:t>
            </a:r>
            <a:r>
              <a:rPr lang="en-AU" altLang="zh-CN" sz="2000" baseline="-25000" dirty="0" smtClean="0">
                <a:latin typeface="Georgia" pitchFamily="18" charset="0"/>
              </a:rPr>
              <a:t>1</a:t>
            </a:r>
            <a:endParaRPr lang="en-AU" altLang="zh-CN" sz="2000" baseline="-25000" dirty="0">
              <a:latin typeface="Georgia" pitchFamily="18" charset="0"/>
            </a:endParaRPr>
          </a:p>
          <a:p>
            <a:pPr defTabSz="912813"/>
            <a:endParaRPr lang="en-AU" altLang="zh-CN" dirty="0">
              <a:latin typeface="Georgia" pitchFamily="18" charset="0"/>
            </a:endParaRPr>
          </a:p>
          <a:p>
            <a:pPr defTabSz="912813"/>
            <a:endParaRPr lang="en-AU" altLang="zh-CN" sz="1400" dirty="0">
              <a:latin typeface="Georgia" pitchFamily="18" charset="0"/>
            </a:endParaRPr>
          </a:p>
          <a:p>
            <a:pPr defTabSz="912813"/>
            <a:r>
              <a:rPr lang="en-AU" altLang="zh-CN" sz="2000" i="1" dirty="0" err="1" smtClean="0">
                <a:latin typeface="Georgia" pitchFamily="18" charset="0"/>
              </a:rPr>
              <a:t>x</a:t>
            </a:r>
            <a:r>
              <a:rPr lang="en-AU" altLang="zh-CN" sz="2000" baseline="-25000" dirty="0" err="1" smtClean="0">
                <a:latin typeface="Georgia" pitchFamily="18" charset="0"/>
              </a:rPr>
              <a:t>n</a:t>
            </a:r>
            <a:endParaRPr lang="en-US" altLang="zh-CN" sz="2000" baseline="-25000" dirty="0">
              <a:latin typeface="Georgia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713038" y="3286125"/>
            <a:ext cx="573088" cy="158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429250" y="3286125"/>
            <a:ext cx="1071563" cy="15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9" name="TextBox 22"/>
          <p:cNvSpPr txBox="1">
            <a:spLocks noChangeArrowheads="1"/>
          </p:cNvSpPr>
          <p:nvPr/>
        </p:nvSpPr>
        <p:spPr bwMode="auto">
          <a:xfrm>
            <a:off x="6572250" y="3068960"/>
            <a:ext cx="1214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>
                <a:latin typeface="Georgia" pitchFamily="18" charset="0"/>
              </a:rPr>
              <a:t>Output</a:t>
            </a:r>
            <a:endParaRPr lang="en-US" altLang="zh-CN">
              <a:latin typeface="Georgia" pitchFamily="18" charset="0"/>
            </a:endParaRPr>
          </a:p>
        </p:txBody>
      </p:sp>
      <p:sp>
        <p:nvSpPr>
          <p:cNvPr id="15372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3559DDD-216A-4AFC-9FF1-54A46E43EFB0}" type="slidenum">
              <a:rPr lang="zh-CN" altLang="en-US" smtClean="0"/>
              <a:pPr/>
              <a:t>13</a:t>
            </a:fld>
            <a:endParaRPr lang="en-US" altLang="zh-CN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98365" y="4509120"/>
                <a:ext cx="5694115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+100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365" y="4509120"/>
                <a:ext cx="5694115" cy="1130822"/>
              </a:xfrm>
              <a:prstGeom prst="rect">
                <a:avLst/>
              </a:prstGeom>
              <a:blipFill rotWithShape="1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87955" y="4509120"/>
                <a:ext cx="2171877" cy="1130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55" y="4509120"/>
                <a:ext cx="2171877" cy="113082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Portfolio Optimization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66900" y="3292475"/>
          <a:ext cx="5410200" cy="27432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392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88D13BC-8997-495D-8CE1-F1CD1BD8AC2D}" type="slidenum">
              <a:rPr lang="zh-CN" altLang="en-US" smtClean="0"/>
              <a:pPr/>
              <a:t>14</a:t>
            </a:fld>
            <a:endParaRPr lang="en-US" altLang="zh-CN" smtClean="0"/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62392207"/>
              </p:ext>
            </p:extLst>
          </p:nvPr>
        </p:nvGraphicFramePr>
        <p:xfrm>
          <a:off x="357158" y="2571744"/>
          <a:ext cx="4032448" cy="3121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513590696"/>
              </p:ext>
            </p:extLst>
          </p:nvPr>
        </p:nvGraphicFramePr>
        <p:xfrm>
          <a:off x="4429124" y="2571744"/>
          <a:ext cx="4032448" cy="3121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Travelling Salesman Problem</a:t>
            </a: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08422" y="3319463"/>
          <a:ext cx="6096000" cy="219075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7414" name="Picture 1" descr="http://boyuan.global-optimization.com/optimization_files/Fig2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7764" y="2420888"/>
            <a:ext cx="36766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2" descr="http://boyuan.global-optimization.com/optimization_files/Fig2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4374" y="2428875"/>
            <a:ext cx="36766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TextBox 6"/>
          <p:cNvSpPr txBox="1">
            <a:spLocks noChangeArrowheads="1"/>
          </p:cNvSpPr>
          <p:nvPr/>
        </p:nvSpPr>
        <p:spPr bwMode="auto">
          <a:xfrm>
            <a:off x="-32" y="5733256"/>
            <a:ext cx="91422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 sz="2000" dirty="0" smtClean="0">
                <a:latin typeface="Georgia" pitchFamily="18" charset="0"/>
              </a:rPr>
              <a:t>Totally 20</a:t>
            </a:r>
            <a:r>
              <a:rPr lang="en-US" altLang="zh-CN" sz="2000" dirty="0">
                <a:latin typeface="Georgia" pitchFamily="18" charset="0"/>
              </a:rPr>
              <a:t>!=</a:t>
            </a:r>
            <a:r>
              <a:rPr lang="en-US" altLang="zh-CN" sz="2000" dirty="0">
                <a:solidFill>
                  <a:srgbClr val="C00000"/>
                </a:solidFill>
                <a:latin typeface="Georgia" pitchFamily="18" charset="0"/>
              </a:rPr>
              <a:t>2,432,902,008,176,640,000</a:t>
            </a:r>
            <a:r>
              <a:rPr lang="en-US" altLang="zh-CN" sz="2000" dirty="0">
                <a:latin typeface="Georgia" pitchFamily="18" charset="0"/>
              </a:rPr>
              <a:t>  different routes for a 20-city problem.</a:t>
            </a:r>
          </a:p>
        </p:txBody>
      </p:sp>
      <p:sp>
        <p:nvSpPr>
          <p:cNvPr id="17417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A412ECD-F847-4EA9-A6EB-46AFD4A74C3E}" type="slidenum">
              <a:rPr lang="zh-CN" altLang="en-US" smtClean="0"/>
              <a:pPr/>
              <a:t>15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Knapsack Problem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3" name="Cloud Callout 12"/>
          <p:cNvSpPr/>
          <p:nvPr/>
        </p:nvSpPr>
        <p:spPr>
          <a:xfrm>
            <a:off x="5572125" y="2071688"/>
            <a:ext cx="1785938" cy="1071562"/>
          </a:xfrm>
          <a:prstGeom prst="cloudCallout">
            <a:avLst>
              <a:gd name="adj1" fmla="val -27815"/>
              <a:gd name="adj2" fmla="val 84480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4000">
                <a:solidFill>
                  <a:srgbClr val="FFFFFF"/>
                </a:solidFill>
              </a:rPr>
              <a:t>$</a:t>
            </a:r>
            <a:endParaRPr lang="en-US" altLang="zh-CN" sz="4000">
              <a:solidFill>
                <a:srgbClr val="FFFFFF"/>
              </a:solidFill>
            </a:endParaRPr>
          </a:p>
        </p:txBody>
      </p:sp>
      <p:pic>
        <p:nvPicPr>
          <p:cNvPr id="18442" name="Picture 2" descr="C:\Documents and Settings\Linda\Local Settings\Temporary Internet Files\Content.IE5\J2DHMZ2T\MCj0287591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0" y="3429000"/>
            <a:ext cx="2249488" cy="269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1EE5BE-C981-4C47-85D5-0C4299CD6D7A}" type="slidenum">
              <a:rPr lang="zh-CN" altLang="en-US" smtClean="0"/>
              <a:pPr/>
              <a:t>16</a:t>
            </a:fld>
            <a:endParaRPr lang="en-US" altLang="zh-CN" smtClean="0"/>
          </a:p>
        </p:txBody>
      </p:sp>
      <p:sp>
        <p:nvSpPr>
          <p:cNvPr id="2" name="AutoShape 2" descr="data:image/jpeg;base64,/9j/4AAQSkZJRgABAQAAAQABAAD/2wCEAAkGBxQTEBQUEhQUFRUXFRYVFxgYGRcXFhQXFBUXGBgXFxUYHCohGBwlHRgXITEiJSorLi4uGB8zODMsNygtLisBCgoKDg0OGxAQGiwlHyUvLC4sLC0xNDYsLC80Nyw0NCw4Ly8sMSwsLCwsNzQtLCwsLC8sLCwsLy8sLCwvLDQsOP/AABEIALoBDwMBIgACEQEDEQH/xAAcAAABBAMBAAAAAAAAAAAAAAAAAwQFBgIHCAH/xABMEAACAQIDAwkDCAYGCQUAAAABAgADEQQSIQUxQQYTIlFhcYGRoQcysRQjQlJiksHRM3KCwuHwRFODorLxFiRDY3OTs8PSCDRUo+P/xAAaAQEAAwEBAQAAAAAAAAAAAAAAAQQFAgMG/8QAMREAAgICAAMFBgYDAQAAAAAAAAECEQMEEiExBRMiQVEUMmFxgZFCobHB0eEjJFIG/9oADAMBAAIRAxEAPwDeMSr4hEF3ZVH2iB8ZDcutttg9n18Qls6qAl9RndgikjiAWBt2Tl/HYh61Q1KzNVqHe7nMx8TuHYNBAOr223hhvxFAd9RPzjeryowS+9jMKO+tTH705SyjqE9tAOpDy32d/wDOwnhWpn4GJty82cP6bQ8HB+E5fhaAdMv7RtmD+l0/AOfgsQf2obLH9Kv3U6x/cnNsIB0U/ta2WP8Abue6hX/8Im3te2bwesf7J/xE55heAb9q+2bADcmJbtFNB/icGY0vbJg2vlo4nTrFIf8AcmhItRdgVsCbXsLde8SaYN8H2u4bhQxH/wBf/nEm9r1HhhqviyD85p8VD9Sp91pldv6up93+Mnhl6A2y/tgXhhGPfVA/cMRb2wnhgx41/wD8pq0JU/qn9B+MVGGqfUPp+cnu5+jBsg+2CpwwiD+1J/7cTb2u1+GGpDvdj+AmvRhKn1T5j85kMFU6h5zrucn/ACwXpva3iuFGgO/nD+8JK8mvaoalZaeLpoiuQoqISApJsMysTp2306urWIwFT7PmfyiWJw7LbNaxuNP8oeGaVtA6ihIrkpjTWwOHqE3LUULH7QUBvUGSs8gEIQgBCEIAQhCAEIQgBCEIAQhCAVb2n4PndkYtd5Wnzg/smFT92c1YakGaxv4TrfH4YVKVSmdzoyHuZSD8ZyTh1KOA3vKcrd40PrO8dcavpYHnyBes+n5T0YFe3zjqL4JQXsVLXBAADNY9eVSCRv3Ht1tY7ns+JfhR0MPkSdR8zPRhE+r8ZOjZ1PXMxAAUe+vSboq1iV0GbNr9k6G0jsSFuMosCqnffXKM1+rpX0/C0mOLE+kV9gNBhU+qJ6MOv1V8hFYTtY4LyQMBSXqHlPco6hMoTrhXoDyeg2hCSCawtbMt+PHvi0h8FXytruOh/OTE8pKmQEIQnICEIQBzTpLYE5juvqoGm/jeR3KnDqg6DBglQag3uCbbxodG4dUcRttGnmpOPsm3fbSeGXG5J8/J8ib5G2/ZHi8+zVXjSqVE8zzg9Hl0mq/Ybjbriaf/AAqo/aDK3+FZtSY5yEIQgBCEIAQhCAEIQgBCEIAQhCAE5Z5cYPmdp4tBwruw7qh5wejCdTTnv23YLJtUvbSrRpv3lc1M+irAK4p0hEsI10Xut5RafSQlxRT9To8nssWE2RSZQ2mo3EtfdfhHtPY1LXog+DETxezBepWe1FeTKhPLy7UtnKP9ko/ZA+Mw2rhxzDgAe7m0t9E34d0hbKbqjhbibSop1p6EPUZIUsOMt7E6XOrWv1aJp5zCrSI3rl7L34S2ki4M+aPV8IvQ2e77rb7an+euPNmvaoD2MNCQbsjAdIe7qd/DfJDD255xuBYHsGY6+A6+ydJLio880nGFojV2FUtfMnrw4bpI7KwJdbZrkC+7h5y7cpMTSamoptTIDjIFK5kTJqrIqDKL9ZJvfhK9yYxi0WqBmFM2ypU5sVChRxwO6631HZMTtTZy48UJw8Ntp9Pp1K3fTtqxhjMHkUG97m0WwGCVgCQx33tp62kzyxxFOs9SpSOZTka9iNbAHQi/XKi+Nq0yuRiBqbCxH3TvlfBsZcms5cVtSav1+3zLmrJP3+ZYK2zUH0T968YYikBuFh/PExzQ5UnLZqVHMOIU69tibSD2xtKpVO/TqFgPBRPJZsz5N/mXZd2laQtcHdqJ4RGuzgQlj1n11jqbWJ3BMpvqSfsaxXN7R5vg9KrT8UYMPRW85vSc58lcTzO1aLcPlFP7tYBG+LToyYs48MmjkIQhOQEIQgBCEIAQhCAEIQgBCEIATTv/AKgsF/7Ot21aR8Qrr/hebilA9t2C5zZTPa5pVqVTuuTTPpUgGjdnN0LdRjuR+zG1I7jJCb2pK8MTpFm2RiPmV8t5FracD1Wj9a56h6n4mU9dsvRXKiB81+Fzwvbq74+q4rE/JjiFCGmpysV4NxAuNbaC/We+Uc2THCbTZQnrTlJ0WdKp7PIflFGBdSCbix8jpu8ZBckqpxdGoXaqHFR0BplLAZEKEgkbiTc7ottiuKNC6hGdVRnFXOxqLUJptlu3RZGVrEaaa7xPB7ONeoWlPrZECgvMljU+cD5ebI+jbVr36z1cDEKPSNl1PUNT5CX7Z1bDrs2m3N0UrLVsGNNAzkvZA7MNejUW3G4WXbB8paOIwtQ0CUbmiQMtiGNNiLAa3Fpbfaqi2uH8/wCjQUXVmm6eysQRcUK9uvm6lvPLaLV8PVwxFTEU3VWGhNrm+7j2GX+rtH5Xsl0JZqjirzLIy30Jak+dyAultCb6W3yi7Q23Vx2DqBqRT5OVpsOiDTyAaHW7X1N7cTOcPak55UqSTr5kvHxPhfS6fyEDyjpgdGmx72/IRuu1SSxCqMxvrc2+EnOTVbBjCUecXDK+Y5iyhqptUa7XZgFGVlAGvukjUaVzZFanTxCswNSmlUNbcXVWvxHG24zQyQx7KcMkbSfn9TvZ0sOPDKUE001zfzJWhjKlsriwdbr0SMwPEXOoPWOqYUxc/wAjTwlg5T8qMLiqCqtGqKy2IqHIACSM4sCbqe4bl6rSD2JWBqrmF9SpG7gbfhPGGvDHj8OPh9UZ2N0pJMd0NmX3KIsdlNYnLul5emiEBkQEqNAt9403NYmMk2ezIDVqW3npBV67cNNDKc9pxXgicpNvxSZQq6Abib31B+PdEZP7cwVFQ7LUVqmhtzl95F7KBbdK/LGrOc4XPqWoJJUiJ2kStYMuhKXB7Ua4+M6ZwWIFSmlQbnRXHcwBHxnNe2F/Rt1Nb7wP42m9vZ1i+c2Xhj9VOb/5TFPgomftRrKzoskIQlcBCEIAQhCAEIQgBCEIAQhCAEhOW+B57ZuLpje1Cpb9ZVLL6gSbnjqCCDuIsfGAci7PfpjtH8ZKyNxWH5nEPT/qqr0/+W5X8JJTX7PlcGviSj1VYkZcul734Agi47ReSOzsQgwDpzakow1yBiQ5YhjUOq2ztqertjCg6hrvcrre3+fXJKjyiVa9WrzVMCpTNLm6YZFA3A6k6gW8pV3dPLkyuUI30LOHFJ80vgeciKLUBVOYZHyG5GiDMaZOW4zG1TrG4SxVcY5JZij0VGV0soIDPq2gNgwLXAO5/EUuhWJXIik3voBckHhoLw+UOjt7yNc5hdhraxDKfgZ5w7MzvrSZ6Q1Mz5V+Zd9p4YFxRpIi0+i2UsyDKyqCyMgNrc2uluPDfHGzKCUmd3qU8xbMqJ0ADYrmY3GY2Y+8GsQCNRKhs/FPVqWqOx0A3tuuOAOvHSTa7OpjepO/UqOHa3HUShvJYMvBNu6XTp+v7FXPk9nl3clzJGhjcMM1Ki9GiRTboDo0G6SZumV1drbgdwNhpKtXoOofmCGFdw1SyuSqgBN7KLaZjpr177CaWlYaWHdb8JmplD26MWmou16v+itLdfkimjCaC178dRbssI5wmEa+gzdlifQRaqlmYdRI8jLRyC2+cNWZTkCVFYEu2QKQpKknjqLftG0+/cv8XHBXysv5NrJlg4y6MrRBJ4DuH8YlTrGnWBvpcE/nHNRyWJO8kk95MZ45dR26fz5z0ywTgVVjjHojYWx9i1sSMyMSobKSzsACRfcOFuzjIDa2B/1inTboZnFJj9U5wpJ67X9JIbB21WTD83TYqMwcst73yhbZurQRrykrNU+cY3fPckADU8bDduE+J0s8o7UYSk2+advl5/ueOpJRzRX0PNt7CXDh8tbnGp1RSqDIUCllLAg5jmGnZvkReZ4nEVXJz1HqXNySzHX9qJmfUK6pu2am0vDFt2NNqi9Jj1Wb7pBm1vYvi82Cq0/qViR2K6qR6hprGsl1I6wR5iWz2F4y1avTO96KP40myn/qTN3o+JMom44QhKICEIQAhCEAIQhACEIQAhCEAIQhAOZvajgua2vihwZ1qj+0RWJ+8WjCm1wD2CXH29YPLj6NX+soZfGk5/B1lJwTXQeXlNDs+Xja+BKFiIzEezPD7OL3IFQ6n3UzacNbzYTo0dLLGHFxOi+ezPlXh8PhnoV6ppM1YsrBWIyuirqw92zDf28N4qPLDaNPEY6tWpBgjsCM2W9wiqx6JI1IJ0PGIU+T9cnRCB2kD0vH1HkpU+kyDzP4TnHgjDI8i6s9Pa9PFkc+Pm/r+hF7Me1VfLzlsrI6BSwChxmWwGoPGRrcnsils5JUEiwtqNesyY2dsKrXRnUsyoLatY7ty5bcJj9s6HfTWVzUUkk2/mZO/nx7OVSxW+XoNucJ3knvh8pQG2Zb9VxfymdPAKQDkv2tqB4tF6dO2gHlu07pXh/5pfjyfZf2ZTmiMp7Iq16lQ0aVWoBY3VbAEjiWsBuMjMMhf3MrWNtGUi++11JmxeSW11w9Stm1z0lKjrakzaX4X5wa9krm2tmYQfKMlNKLVm51HBUGkyjVEOnRYsxIN/e4WW1rP2hLT/14teFJK+vQ1NeSlGN9Bbk/yQbEYVsQ9UUlTPmXIXcc3v0DDeBpIbaFPDNgxXw1aqX57m3RxTBC5C2YZC1t6fS4mTDcqaiUuZoZaaC+qlXdyw1YgEi5PWD+VNfABTcc4LkkKeioJ3nIDYbuqeWHtTLkmlJum10XI9+6yPmouiV2Gma1yRbMSbkgBQWPRvroJMY7DrzWZNQRcEqFYFSLg2J+PGQ+wKrU3DJqysGAtcXHZxGkljjSyBGyqoDhRuC52LEXPaZnbblj25Rt9b+9M1cEIvCpRS6fyK7O2ZTY0b5zzgp3N7Wz1KlMkKEOilLklhoZB1O3fPecOUDMSNejc2GvVu1mDmamnCccnNOjx25ReP3rd9AvH/swxPNbVpjgzVaZ7nUsvrlkdG2BxXM46nV3BalKr4K/S9BPfej4E/iZZ0zCEJlEBCEIAQhCAEIQgBCEIAQhCAEIQgGq/b/g74XDVQPcrFCeoVEJ+NMec1Ds1uiR2/GdAe13Bc7sfEdaZKo/s3Ut/dzTnzZIuxHZfy/zlrTlWZEofy68m3vhV7Cy+RuPQiUtlsbS38hBnSqnUwb7wt+7N5PhK+3G8ZZ8BjKdCnztWmXHOqBYX4HfxGpGu7S3GS9fZlOrVZgcoIDZdzAb2O6x010Ol5E1K9Cl79akhtxZezheManKzDIbh2Yg6ZFbf2E2HCZ0oZnmlOMuT6fArR5wUeGxbEbLKkqdfgQZF7E2w+GRkUXvZTe4sUupOnX+EyxnLfMbrRJP2mVPRQZWK+2aoZiqquZi27NYsSTYntJl+u8jWaN/yTDBkV1yLDXxjO7OQoLG5sB2cTrwnnOHeTKk20Kh3uR3afCJNVze/duo31/jPXiilSR0tST6ssG18StkyuCQ4uFazFT7wuDcXsJGYnGUzUJRWC6EAkEiyqD0mDHVgTa/GMrge7cndc6Wv2XiLVVG8jzlHPrYsk+8maetllrw4IkgMWx3DTrJb4Xt6RM0jwI8oyO0kHG/cIk+2OpT4m080tPH6fqektvK/wAQ5zEcSJ4YwbaZP0ReYc/UbcPT85Et/EncU2V+IsFHEArqRfjBsSvXIFMLVfrPYLn0EksBsOsOGh67D4m8rS35P3Uc2OGxg4CNcQ2c33aEedpLUuTrn3nVe65/KTOzuSVIkFy5XiS2VfvW/GV8mfJkVN8hZuTk3i+dweHqHe9Gmx7ygJ9bySmvFxeFoqAlRlsABzb1Da24XU2mdHlm9NgutVeqoFR7djKdfFZ4UDYEJX9n8r8PU0Ymmft7vvDTztJ6nUDAFSCDuINwfEQDKEIQAhCEAIQhACEIQAhCEAj+UOE57CYila+ejUQd7IQJyls6pZ1I4/iJ17OTtvYXmMbiKdrc3iKij9Vahy+lp3jlwzUvRgdwvoRwO/t74zbaA4An0iTY9uAA9ZtS3MK8zqyRAiiuBIU4lzxPh/Cecy54Hxng+0Yr3YkWTL41R9IRu+1F4XMa0dmu24E9wJ+Ef0OTlQ7wR3kD03zxl2jlfRJCxi+0epREjjXO4+QljoclvrFfIt8bSSw3JxOpm7t390SvLYzS6yIspGWo31j3yTo4cH3KIJ7Sz9fDy4y2/I6FP3uaW3WQxHhq0wqbZw62GcsTuyrofFiLeU8Xb6siyuvsSrUtdAoHUAg16xe8dUOSv1mUebfG0e1uUqhsq0tbE3diw0/4YjD/AEiru2WnlH6gUN2WZheRyHMlcNyaQC9mbu0HoNPOODhMPT940l72DHyFyJVKmPqOxFWoeznC/DfqtrmN8OucFOkW3jKE1O/UkA+N4sUW6vtrDppmcn7K5Rr1MSLeUQrcpFDZUpDXiXNT/p/jKyEvcOQpF7ZiwJtwG/Xxt2z1RmXXMSNxABB8f8osUWCttjFAhsuVDuyhabH9qxMaUtpOSz870ybBHDsw68rgW9DI9Eut7LpxLG47w1xfsvH9DK6AFne+hVaYsezMbg8N2nVIJFKvOZQH50L/AL0/Naniy6jx8p5TsrnUJv8A0YNZd2l7dJR4T1sKQwIBTL9GqecUcbZCSAL9RG/cZjQe7NYsBxOHAYa/WS5138PygEhgto1AL9J0v73RN/2BZh6yV2ZymyN83UKNfXKSfvKPxErWHpCpfoqwJHzjMQ2nWqlh4fCZYliAEapTaw0ChecA7GUEjusIBtXZvLqoLc4q1B1r0W/I+ks+z+VGGq6Z8jfVfonz3Hzmk8FhsS4AoU6p686qoHZzinMfEGWXZvJ/FH9LzajquSR4jf5QDb4M9lF2TgalD3a72+qLZPutcSw0drMPeAPoYIsmYRpR2ijcbHt09d0dgwSEIQgBCEIATnf2x7GajtR6lvm8QFqIeGZVVHW/WCA37YnREiuU2xaOLwz0a6KwIJUt9B7EK6nepF94gHLgwyj3m8pYMPyUBsWa3Gw139pjHaFPm2NPFIaVZNCRqG4ZgdzDjeLUsfiMOLBrrwuAwHdfdAJrC8mqY3B27Lk+gjz5DSp7xSW31iuYeBu3pKhidsV6nv1XI6rmw7hwjZq2awa2nEXue8kmTZFF0qbWw6j3y36ilrd+a1ozqcpUt83Tvw6bgXP6osZWBRYagMRa+4jS+/uv4Qq6EMq5O5r2PWL/AJkxYomKnKaqwATIhPDLu1t+kbUeekZ7Qx9ViBUaqBobs+fQ8RYAEdWto3xtQPlOdna2t0C6gD6QN2PaTfTjMsXSsEvSyHLmzZmYtexB1J0t1devZFkiVR7ELmWovWBZj2Zit7/zrMsXTYFTaplIBXP0gRuuLeOtoYmpdV+cV7LawGoHUdDf+d0yq4e6Bkp1ABYEsQy5jw3abjAEqpAYMhUcbUywy9gzb/475lik6QJDgnX5wWuTv103/wA3mdQhlBLUwR0coUq2g36CwOvfp55AZ03VSRpe91C68CO710gGGKXKw0RNB+jbMN3fv857VADBiGdb3uwKX6+kPziiqcmXLTFje+XpdxIt8ZiawChWqMyjcLkgeW6AZ1KRpkOAgVtfeSpYfaW9wf5tEyQDcEkHhqgN/tDS/eYpRoFv0dFm7bWH3v4yf2VySx1YWAKpe+4tbxtlPiYBENhHSzhLKeJIqHyBv5GLUmTUiozsbdGj0QTf6QN/My/7J9mVOmP9YdSfqswAHcouJaMLydp0x82lJu4hj/egizUmE2NWqNejQdgf60AgablY3YeI4yxYXkhintnqrRA+inSt53B8hNgEW0It2TyTRFlUwvIPDjWqWqHiTYX7DbeOyTuC2NQpC1Oki+F/jH0IIs9hPJ7JAXhCI4rFU6YvUdEH2iB5X3wBaK0cQy+6xHw8pVsby2wye4Wqn7Isv3mtIepyxxVU2w9EKOuxdvM2WCeZtGhtY/THiPykqDNSbM2FjsQ6tXZyt75SxC/dWwm1MGrBQHtecnQ4hCEAJhVpBhYzOEA1xyz9nwrgshud/dNR7X2LicMcpzZVNxx7LEcR2TqORu1di0q6kOo74BzMKSVNaZytxU/hGtSmVNiLGbP5WezIgl6PfpKDjKD0RkrIdDYm3DXXs4fxgEcrkd3VcgHyMdc6rkBUp0z9YltdOJ1v8Ym2HBF0OYdXH+PxjcwB3WRbWNQE8VVd3nrfuHjE2QW91j33089fSOdn0K/+zpm3WVFh3M27wMf0tgVm991Tu1P8+MAjgz81bMhW97WBP3rafzpPKbUOaObnucv0crLzYHaAuvmBLBQ5MUhqxZz2mw9NfWSeH2dTT3UUHrtr5nX1k0RZT8HTqkEJRvf6WW3qdB5x9h9gVzqWWnfeFub94Gh85bAkzUSaIsYYTkLSAU4nEKCy51QkvUZfrCkgLW7biTmD2HgaXu0qlUji2Wkp8elUHpI9MGFYvT6DneQLhux14jyPbHlPaWX9MuUfXXWn48U8dO2BZOUMUE/RUaNPtC53H7bk/COTjqre9Uc+Nh5CwjGjYgEEEHUEagjsPGOqawQOKUdIY2RgJkcSAbcerefujUySCRXE3FnAYdu8dxmXMK3uNY/Vb8DI5me1yMo62IUfn6RN3UAszmw3kAKo/tHNiO0SOR0PqlIr7wI/ngeMwMh6vLCmqlKbmppa1MGsT3O1kB7yRKiuwcfizdzUyk6B2JAH6q2EixRccdylwtLRqyk/VTpn+7u8ZX8Zy+G6jRJPXUNv7i3J85IbK9l+41X8Bp8JbtmcjMNRtZAT2xZNGsvl+0cTouZQfqDIPvatH+z/AGcV6pzVmseJNyfNptyjhkUdFQPCKyCSl7L9neHp2L9M9uss+E2TSpjoIo8I9hAPAJ7CEAIQhACEIQAhCEA8IkDt3krRxCm6gHrk/CAaF5TezqrQYvRvb0PeJWcDtFsPV+cprm905hoR2NvU9t/ynT1SmGFiLiVHlLyEo4gEhQGgGu8Bi6Vb3DZvqMdf2T9L49kdZOz8JXtvci8RhGJQEqOH5RPZnKgghMQpa2lzo48T7w7/ADEmzmiy2noXs84rhaiVFzU2DrxtoV/WXeIqEkkCASZLTjhKN+IHf/Ce4g06Yu7gdrEKPC51gCIWK00PCRWI5S4dfdzVD9kdH7zWt5GR1TlRXfSjTVfA1G89F9IFFnpbOy3akxpHecovTbtamdPEWPbJbZVenU0auudQMwpq1TXsCk28fKUWjsHHYo9LOR9onL4INBLdsL2eV1Qq1d0RjmZUYoCbW1y79JFnVErjtoYWiLPv/wB7UCE9q0qdy3cRIr/SQt0cPSqVP1UFGmfFrv5ASz7M5B4alrlDHeSeJliw+BpoOigHhIJNeYfZe0Kxv0KA6wM9S3bUqX9AJJ4X2fIxDYio9ZvtsWt3X3eEvEIBGYHYNCkOhTXykiqgbhaZQgBCEIAQhCAEIQgBCEIAQhCAEIQgBCEIAQhCAEIQgCOJwquLMARKFyr9m9KsC1MWM2HCAc247YuKwT6Z7Dcw0YePEdhiNDlHirn5wdmamGPwnQW3KKldVU94BlOp4Knn/Rp91fygGuaOIx9c2DVLfZUU/UC8mNnezzFVjmfS/E6nzabe2Th0AFlUdwElgIsGu9l+y6ktjVJY+ctuz+TWHpDo0xJiEAwSmBuAEzhCAEIQgBCEIAQhCAEIQgBCEIAQhCAEIQgH/9k="/>
          <p:cNvSpPr>
            <a:spLocks noChangeAspect="1" noChangeArrowheads="1"/>
          </p:cNvSpPr>
          <p:nvPr/>
        </p:nvSpPr>
        <p:spPr bwMode="auto">
          <a:xfrm>
            <a:off x="6350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99" y="3717889"/>
            <a:ext cx="1362645" cy="93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06371"/>
            <a:ext cx="1713947" cy="97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 descr="http://t1.gstatic.com/images?q=tbn:ANd9GcRDXL-hBBGuMJybPN13-0vr4c0m-XzNkb_20tojqlmQ-FXW6V9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10" y="5013176"/>
            <a:ext cx="1248118" cy="13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166136"/>
            <a:ext cx="1515567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147" y="2275235"/>
            <a:ext cx="1297781" cy="1297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 descr="A Hermès handbag has set a world record for the highest price for a handbag sold at public auction, fetching $203,150 at a sale in Dallas, Texas. The bag, officially named Hermès Exceptional Collection Shiny Rouge H Porosus Crocodile 30 cm Birkin Bag with Solid 18K White Gold &amp; Diamond Hardware, sold on Dec. 6 to a collector who wished to remain anonymous, according to Heritage Auctions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26" y="2246672"/>
            <a:ext cx="1524935" cy="131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 Packing Problem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4103" name="Picture 7" descr="http://www.crowley.com/extension/crowley/design/crowley/images/Service_01.png">
            <a:hlinkClick r:id="rId2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348879"/>
            <a:ext cx="4581931" cy="375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yourholidayhomes.com/images/content/content/827/070910packing-01.jpg">
            <a:hlinkClick r:id="rId4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9" y="2533630"/>
            <a:ext cx="4253895" cy="33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68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Machine Learning Problems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66900" y="3292475"/>
          <a:ext cx="5410200" cy="27432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9462" name="Picture 1" descr="http://boyuan.global-optimization.com/optimization_files/Fig3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2714625"/>
            <a:ext cx="36957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2" descr="http://boyuan.global-optimization.com/optimization_files/Fig3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8175" y="2728913"/>
            <a:ext cx="36957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4" name="TextBox 6"/>
          <p:cNvSpPr txBox="1">
            <a:spLocks noChangeArrowheads="1"/>
          </p:cNvSpPr>
          <p:nvPr/>
        </p:nvSpPr>
        <p:spPr bwMode="auto">
          <a:xfrm>
            <a:off x="1714500" y="5857875"/>
            <a:ext cx="14414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Regression</a:t>
            </a:r>
            <a:endParaRPr lang="en-US" altLang="zh-CN" b="1"/>
          </a:p>
        </p:txBody>
      </p:sp>
      <p:sp>
        <p:nvSpPr>
          <p:cNvPr id="19465" name="TextBox 7"/>
          <p:cNvSpPr txBox="1">
            <a:spLocks noChangeArrowheads="1"/>
          </p:cNvSpPr>
          <p:nvPr/>
        </p:nvSpPr>
        <p:spPr bwMode="auto">
          <a:xfrm>
            <a:off x="5500688" y="5929313"/>
            <a:ext cx="168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Classification</a:t>
            </a:r>
            <a:endParaRPr lang="en-US" altLang="zh-CN" b="1"/>
          </a:p>
        </p:txBody>
      </p:sp>
      <p:sp>
        <p:nvSpPr>
          <p:cNvPr id="19466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462D63-6942-4D18-B7B1-E18631232AAA}" type="slidenum">
              <a:rPr lang="zh-CN" altLang="en-US" smtClean="0"/>
              <a:pPr/>
              <a:t>18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Local Optima</a:t>
            </a: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3758866232"/>
              </p:ext>
            </p:extLst>
          </p:nvPr>
        </p:nvGraphicFramePr>
        <p:xfrm>
          <a:off x="357158" y="5373216"/>
          <a:ext cx="8429684" cy="134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42875" y="2643188"/>
            <a:ext cx="2704162" cy="2655887"/>
            <a:chOff x="142875" y="2643188"/>
            <a:chExt cx="2704162" cy="2655887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89600" y="4857750"/>
              <a:ext cx="2357437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607218" y="3750469"/>
              <a:ext cx="2216150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 flipV="1">
              <a:off x="357188" y="2928938"/>
              <a:ext cx="1571625" cy="128587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92" name="TextBox 20"/>
            <p:cNvSpPr txBox="1">
              <a:spLocks noChangeArrowheads="1"/>
            </p:cNvSpPr>
            <p:nvPr/>
          </p:nvSpPr>
          <p:spPr bwMode="auto">
            <a:xfrm>
              <a:off x="2428875" y="4929188"/>
              <a:ext cx="3476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>
                  <a:latin typeface="Georgia" pitchFamily="18" charset="0"/>
                </a:rPr>
                <a:t>X</a:t>
              </a:r>
              <a:endParaRPr lang="en-US" altLang="zh-CN">
                <a:latin typeface="Georgia" pitchFamily="18" charset="0"/>
              </a:endParaRPr>
            </a:p>
          </p:txBody>
        </p:sp>
        <p:sp>
          <p:nvSpPr>
            <p:cNvPr id="20495" name="TextBox 23"/>
            <p:cNvSpPr txBox="1">
              <a:spLocks noChangeArrowheads="1"/>
            </p:cNvSpPr>
            <p:nvPr/>
          </p:nvSpPr>
          <p:spPr bwMode="auto">
            <a:xfrm>
              <a:off x="142875" y="2643188"/>
              <a:ext cx="2603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i="1">
                  <a:latin typeface="Georgia" pitchFamily="18" charset="0"/>
                </a:rPr>
                <a:t>f</a:t>
              </a:r>
              <a:endParaRPr lang="en-US" altLang="zh-CN" i="1">
                <a:latin typeface="Georgia" pitchFamily="18" charset="0"/>
              </a:endParaRPr>
            </a:p>
          </p:txBody>
        </p:sp>
        <p:sp>
          <p:nvSpPr>
            <p:cNvPr id="20499" name="TextBox 18"/>
            <p:cNvSpPr txBox="1">
              <a:spLocks noChangeArrowheads="1"/>
            </p:cNvSpPr>
            <p:nvPr/>
          </p:nvSpPr>
          <p:spPr bwMode="auto">
            <a:xfrm>
              <a:off x="226814" y="4857750"/>
              <a:ext cx="3127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dirty="0"/>
                <a:t>0</a:t>
              </a:r>
              <a:endParaRPr lang="en-US" altLang="zh-CN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10945" y="2643188"/>
            <a:ext cx="2532625" cy="2655887"/>
            <a:chOff x="2954338" y="2643188"/>
            <a:chExt cx="2532625" cy="2655887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272400" y="4857750"/>
              <a:ext cx="2214563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178844" y="3750469"/>
              <a:ext cx="221615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12"/>
            <p:cNvSpPr/>
            <p:nvPr/>
          </p:nvSpPr>
          <p:spPr>
            <a:xfrm rot="10800000">
              <a:off x="3729038" y="2693988"/>
              <a:ext cx="1357312" cy="1785937"/>
            </a:xfrm>
            <a:prstGeom prst="arc">
              <a:avLst>
                <a:gd name="adj1" fmla="val 10682752"/>
                <a:gd name="adj2" fmla="val 206579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493" name="TextBox 21"/>
            <p:cNvSpPr txBox="1">
              <a:spLocks noChangeArrowheads="1"/>
            </p:cNvSpPr>
            <p:nvPr/>
          </p:nvSpPr>
          <p:spPr bwMode="auto">
            <a:xfrm>
              <a:off x="5000625" y="4929188"/>
              <a:ext cx="3476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>
                  <a:latin typeface="Georgia" pitchFamily="18" charset="0"/>
                </a:rPr>
                <a:t>X</a:t>
              </a:r>
              <a:endParaRPr lang="en-US" altLang="zh-CN">
                <a:latin typeface="Georgia" pitchFamily="18" charset="0"/>
              </a:endParaRPr>
            </a:p>
          </p:txBody>
        </p:sp>
        <p:sp>
          <p:nvSpPr>
            <p:cNvPr id="20496" name="TextBox 25"/>
            <p:cNvSpPr txBox="1">
              <a:spLocks noChangeArrowheads="1"/>
            </p:cNvSpPr>
            <p:nvPr/>
          </p:nvSpPr>
          <p:spPr bwMode="auto">
            <a:xfrm>
              <a:off x="2954338" y="2643188"/>
              <a:ext cx="2603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i="1">
                  <a:latin typeface="Georgia" pitchFamily="18" charset="0"/>
                </a:rPr>
                <a:t>f</a:t>
              </a:r>
              <a:endParaRPr lang="en-US" altLang="zh-CN" i="1">
                <a:latin typeface="Georgia" pitchFamily="18" charset="0"/>
              </a:endParaRPr>
            </a:p>
          </p:txBody>
        </p:sp>
        <p:sp>
          <p:nvSpPr>
            <p:cNvPr id="20500" name="TextBox 20"/>
            <p:cNvSpPr txBox="1">
              <a:spLocks noChangeArrowheads="1"/>
            </p:cNvSpPr>
            <p:nvPr/>
          </p:nvSpPr>
          <p:spPr bwMode="auto">
            <a:xfrm>
              <a:off x="3044825" y="4857750"/>
              <a:ext cx="3127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/>
                <a:t>0</a:t>
              </a:r>
              <a:endParaRPr lang="en-US" altLang="zh-CN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83275" y="2643188"/>
            <a:ext cx="2819837" cy="2655887"/>
            <a:chOff x="5883275" y="2643188"/>
            <a:chExt cx="2819837" cy="2655887"/>
          </a:xfrm>
        </p:grpSpPr>
        <p:sp>
          <p:nvSpPr>
            <p:cNvPr id="20497" name="TextBox 26"/>
            <p:cNvSpPr txBox="1">
              <a:spLocks noChangeArrowheads="1"/>
            </p:cNvSpPr>
            <p:nvPr/>
          </p:nvSpPr>
          <p:spPr bwMode="auto">
            <a:xfrm>
              <a:off x="5883275" y="2643188"/>
              <a:ext cx="2603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i="1">
                  <a:latin typeface="Georgia" pitchFamily="18" charset="0"/>
                </a:rPr>
                <a:t>f</a:t>
              </a:r>
              <a:endParaRPr lang="en-US" altLang="zh-CN" i="1">
                <a:latin typeface="Georgia" pitchFamily="18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973763" y="2643188"/>
              <a:ext cx="2729349" cy="2655887"/>
              <a:chOff x="5973763" y="2643188"/>
              <a:chExt cx="2729349" cy="2655887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6202800" y="4857750"/>
                <a:ext cx="2500312" cy="15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5400000" flipH="1" flipV="1">
                <a:off x="5108576" y="3749675"/>
                <a:ext cx="2214562" cy="158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 19"/>
              <p:cNvSpPr/>
              <p:nvPr/>
            </p:nvSpPr>
            <p:spPr>
              <a:xfrm>
                <a:off x="6234113" y="2692400"/>
                <a:ext cx="2217737" cy="2208213"/>
              </a:xfrm>
              <a:custGeom>
                <a:avLst/>
                <a:gdLst>
                  <a:gd name="connsiteX0" fmla="*/ 0 w 2216728"/>
                  <a:gd name="connsiteY0" fmla="*/ 1062182 h 2207490"/>
                  <a:gd name="connsiteX1" fmla="*/ 180110 w 2216728"/>
                  <a:gd name="connsiteY1" fmla="*/ 1616364 h 2207490"/>
                  <a:gd name="connsiteX2" fmla="*/ 429491 w 2216728"/>
                  <a:gd name="connsiteY2" fmla="*/ 660400 h 2207490"/>
                  <a:gd name="connsiteX3" fmla="*/ 595746 w 2216728"/>
                  <a:gd name="connsiteY3" fmla="*/ 1935018 h 2207490"/>
                  <a:gd name="connsiteX4" fmla="*/ 803564 w 2216728"/>
                  <a:gd name="connsiteY4" fmla="*/ 1339273 h 2207490"/>
                  <a:gd name="connsiteX5" fmla="*/ 914400 w 2216728"/>
                  <a:gd name="connsiteY5" fmla="*/ 1616364 h 2207490"/>
                  <a:gd name="connsiteX6" fmla="*/ 1108364 w 2216728"/>
                  <a:gd name="connsiteY6" fmla="*/ 36945 h 2207490"/>
                  <a:gd name="connsiteX7" fmla="*/ 1330037 w 2216728"/>
                  <a:gd name="connsiteY7" fmla="*/ 1394691 h 2207490"/>
                  <a:gd name="connsiteX8" fmla="*/ 1579419 w 2216728"/>
                  <a:gd name="connsiteY8" fmla="*/ 1145309 h 2207490"/>
                  <a:gd name="connsiteX9" fmla="*/ 1731819 w 2216728"/>
                  <a:gd name="connsiteY9" fmla="*/ 2170545 h 2207490"/>
                  <a:gd name="connsiteX10" fmla="*/ 1731819 w 2216728"/>
                  <a:gd name="connsiteY10" fmla="*/ 923636 h 2207490"/>
                  <a:gd name="connsiteX11" fmla="*/ 1911928 w 2216728"/>
                  <a:gd name="connsiteY11" fmla="*/ 1463964 h 2207490"/>
                  <a:gd name="connsiteX12" fmla="*/ 2216728 w 2216728"/>
                  <a:gd name="connsiteY12" fmla="*/ 604982 h 2207490"/>
                  <a:gd name="connsiteX13" fmla="*/ 2216728 w 2216728"/>
                  <a:gd name="connsiteY13" fmla="*/ 604982 h 220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6728" h="2207490">
                    <a:moveTo>
                      <a:pt x="0" y="1062182"/>
                    </a:moveTo>
                    <a:cubicBezTo>
                      <a:pt x="54264" y="1372755"/>
                      <a:pt x="108528" y="1683328"/>
                      <a:pt x="180110" y="1616364"/>
                    </a:cubicBezTo>
                    <a:cubicBezTo>
                      <a:pt x="251692" y="1549400"/>
                      <a:pt x="360218" y="607291"/>
                      <a:pt x="429491" y="660400"/>
                    </a:cubicBezTo>
                    <a:cubicBezTo>
                      <a:pt x="498764" y="713509"/>
                      <a:pt x="533401" y="1821873"/>
                      <a:pt x="595746" y="1935018"/>
                    </a:cubicBezTo>
                    <a:cubicBezTo>
                      <a:pt x="658091" y="2048163"/>
                      <a:pt x="750455" y="1392382"/>
                      <a:pt x="803564" y="1339273"/>
                    </a:cubicBezTo>
                    <a:cubicBezTo>
                      <a:pt x="856673" y="1286164"/>
                      <a:pt x="863600" y="1833419"/>
                      <a:pt x="914400" y="1616364"/>
                    </a:cubicBezTo>
                    <a:cubicBezTo>
                      <a:pt x="965200" y="1399309"/>
                      <a:pt x="1039091" y="73890"/>
                      <a:pt x="1108364" y="36945"/>
                    </a:cubicBezTo>
                    <a:cubicBezTo>
                      <a:pt x="1177637" y="0"/>
                      <a:pt x="1251528" y="1209964"/>
                      <a:pt x="1330037" y="1394691"/>
                    </a:cubicBezTo>
                    <a:cubicBezTo>
                      <a:pt x="1408546" y="1579418"/>
                      <a:pt x="1512455" y="1016000"/>
                      <a:pt x="1579419" y="1145309"/>
                    </a:cubicBezTo>
                    <a:cubicBezTo>
                      <a:pt x="1646383" y="1274618"/>
                      <a:pt x="1706419" y="2207490"/>
                      <a:pt x="1731819" y="2170545"/>
                    </a:cubicBezTo>
                    <a:cubicBezTo>
                      <a:pt x="1757219" y="2133600"/>
                      <a:pt x="1701801" y="1041399"/>
                      <a:pt x="1731819" y="923636"/>
                    </a:cubicBezTo>
                    <a:cubicBezTo>
                      <a:pt x="1761837" y="805873"/>
                      <a:pt x="1831110" y="1517073"/>
                      <a:pt x="1911928" y="1463964"/>
                    </a:cubicBezTo>
                    <a:cubicBezTo>
                      <a:pt x="1992746" y="1410855"/>
                      <a:pt x="2216728" y="604982"/>
                      <a:pt x="2216728" y="604982"/>
                    </a:cubicBezTo>
                    <a:lnTo>
                      <a:pt x="2216728" y="604982"/>
                    </a:ln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0494" name="TextBox 22"/>
              <p:cNvSpPr txBox="1">
                <a:spLocks noChangeArrowheads="1"/>
              </p:cNvSpPr>
              <p:nvPr/>
            </p:nvSpPr>
            <p:spPr bwMode="auto">
              <a:xfrm>
                <a:off x="8215313" y="4929188"/>
                <a:ext cx="347662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2813"/>
                <a:r>
                  <a:rPr lang="en-AU" altLang="zh-CN">
                    <a:latin typeface="Georgia" pitchFamily="18" charset="0"/>
                  </a:rPr>
                  <a:t>X</a:t>
                </a:r>
                <a:endParaRPr lang="en-US" altLang="zh-CN">
                  <a:latin typeface="Georgia" pitchFamily="18" charset="0"/>
                </a:endParaRPr>
              </a:p>
            </p:txBody>
          </p:sp>
          <p:sp>
            <p:nvSpPr>
              <p:cNvPr id="20501" name="TextBox 22"/>
              <p:cNvSpPr txBox="1">
                <a:spLocks noChangeArrowheads="1"/>
              </p:cNvSpPr>
              <p:nvPr/>
            </p:nvSpPr>
            <p:spPr bwMode="auto">
              <a:xfrm>
                <a:off x="5973763" y="4857750"/>
                <a:ext cx="312737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2813"/>
                <a:r>
                  <a:rPr lang="en-AU" altLang="zh-CN"/>
                  <a:t>0</a:t>
                </a:r>
                <a:endParaRPr lang="en-US" altLang="zh-CN"/>
              </a:p>
            </p:txBody>
          </p:sp>
        </p:grpSp>
      </p:grpSp>
      <p:sp>
        <p:nvSpPr>
          <p:cNvPr id="2050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4F45F2-D1D0-4954-8A58-C2EF563F2F77}" type="slidenum">
              <a:rPr lang="zh-CN" altLang="en-US" smtClean="0"/>
              <a:pPr/>
              <a:t>19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254766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Global Optimization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Genetic Algorithms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Genetic Programming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Evolvable Things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4784"/>
            <a:ext cx="455967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65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Local Optima + Dimensionality</a:t>
            </a: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66900" y="3292475"/>
          <a:ext cx="5410200" cy="27432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512" name="TextBox 6"/>
          <p:cNvSpPr txBox="1">
            <a:spLocks noChangeArrowheads="1"/>
          </p:cNvSpPr>
          <p:nvPr/>
        </p:nvSpPr>
        <p:spPr bwMode="auto">
          <a:xfrm>
            <a:off x="928688" y="5786438"/>
            <a:ext cx="68183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sz="2400" dirty="0">
                <a:solidFill>
                  <a:srgbClr val="C00000"/>
                </a:solidFill>
                <a:latin typeface="Georgia" pitchFamily="18" charset="0"/>
              </a:rPr>
              <a:t>The size of the search space grows exponentially!</a:t>
            </a:r>
            <a:endParaRPr lang="en-US" altLang="zh-CN" sz="2400" dirty="0">
              <a:solidFill>
                <a:srgbClr val="C00000"/>
              </a:solidFill>
              <a:latin typeface="Georgia" pitchFamily="18" charset="0"/>
            </a:endParaRPr>
          </a:p>
        </p:txBody>
      </p:sp>
      <p:sp>
        <p:nvSpPr>
          <p:cNvPr id="21513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5D322ED-3151-4B6C-A683-E20FDAEAB80A}" type="slidenum">
              <a:rPr lang="zh-CN" altLang="en-US" smtClean="0"/>
              <a:pPr/>
              <a:t>20</a:t>
            </a:fld>
            <a:endParaRPr lang="en-US" altLang="zh-CN" smtClean="0"/>
          </a:p>
        </p:txBody>
      </p:sp>
      <p:pic>
        <p:nvPicPr>
          <p:cNvPr id="18436" name="Picture 4" descr="http://www.mathworks.com/help/toolbox/gads/rastrign_10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89" t="7143" r="4017"/>
          <a:stretch>
            <a:fillRect/>
          </a:stretch>
        </p:blipFill>
        <p:spPr bwMode="auto">
          <a:xfrm>
            <a:off x="4429124" y="2143116"/>
            <a:ext cx="4714908" cy="3500462"/>
          </a:xfrm>
          <a:prstGeom prst="rect">
            <a:avLst/>
          </a:prstGeom>
          <a:noFill/>
        </p:spPr>
      </p:pic>
      <p:pic>
        <p:nvPicPr>
          <p:cNvPr id="18438" name="Picture 6" descr="http://www.gams.com/solvers/matlab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39" t="7819" r="4777"/>
          <a:stretch>
            <a:fillRect/>
          </a:stretch>
        </p:blipFill>
        <p:spPr bwMode="auto">
          <a:xfrm>
            <a:off x="141134" y="2428868"/>
            <a:ext cx="4214842" cy="31713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The Bad News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200" dirty="0" smtClean="0"/>
              <a:t>Many interesting optimization problems are not trivial.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2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AU" altLang="zh-CN" sz="2000" dirty="0" smtClean="0"/>
              <a:t>The optimal solution cannot always be found in polynomial time.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200" dirty="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200" dirty="0" smtClean="0"/>
              <a:t>Feature Selection Problem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200" dirty="0" smtClean="0"/>
          </a:p>
          <a:p>
            <a:pPr marL="657225" lvl="1" eaLnBrk="1" hangingPunct="1">
              <a:lnSpc>
                <a:spcPct val="110000"/>
              </a:lnSpc>
            </a:pPr>
            <a:r>
              <a:rPr lang="en-AU" altLang="zh-CN" sz="2000" dirty="0" smtClean="0"/>
              <a:t>Start with N features.</a:t>
            </a:r>
          </a:p>
          <a:p>
            <a:pPr lvl="2" indent="-219075" eaLnBrk="1" hangingPunct="1">
              <a:lnSpc>
                <a:spcPct val="110000"/>
              </a:lnSpc>
            </a:pPr>
            <a:r>
              <a:rPr lang="en-AU" altLang="zh-CN" sz="1900" dirty="0" smtClean="0"/>
              <a:t>Redundant/Irrelevant/Noisy</a:t>
            </a:r>
          </a:p>
          <a:p>
            <a:pPr lvl="2" indent="-219075" eaLnBrk="1" hangingPunct="1">
              <a:lnSpc>
                <a:spcPct val="80000"/>
              </a:lnSpc>
            </a:pPr>
            <a:endParaRPr lang="en-AU" altLang="zh-CN" sz="1900" dirty="0" smtClean="0"/>
          </a:p>
          <a:p>
            <a:pPr marL="657225" lvl="1" eaLnBrk="1" hangingPunct="1">
              <a:lnSpc>
                <a:spcPct val="110000"/>
              </a:lnSpc>
            </a:pPr>
            <a:r>
              <a:rPr lang="en-AU" altLang="zh-CN" sz="2000" dirty="0" smtClean="0"/>
              <a:t>Select a subset of features.</a:t>
            </a:r>
          </a:p>
          <a:p>
            <a:pPr lvl="2" indent="-219075" eaLnBrk="1" hangingPunct="1">
              <a:lnSpc>
                <a:spcPct val="110000"/>
              </a:lnSpc>
              <a:buFont typeface="Georgia" pitchFamily="18" charset="0"/>
              <a:buChar char="▫"/>
            </a:pPr>
            <a:r>
              <a:rPr lang="en-AU" altLang="zh-CN" sz="1900" dirty="0" smtClean="0"/>
              <a:t>Objective: Highest Accuracy</a:t>
            </a:r>
          </a:p>
          <a:p>
            <a:pPr lvl="2" indent="-219075" eaLnBrk="1" hangingPunct="1">
              <a:lnSpc>
                <a:spcPct val="80000"/>
              </a:lnSpc>
            </a:pPr>
            <a:endParaRPr lang="en-AU" altLang="zh-CN" sz="19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AU" altLang="zh-CN" sz="2000" u="sng" dirty="0" smtClean="0"/>
              <a:t>How challenging is this task?</a:t>
            </a:r>
            <a:endParaRPr lang="en-US" altLang="zh-CN" sz="2000" u="sng" dirty="0" smtClean="0"/>
          </a:p>
        </p:txBody>
      </p:sp>
      <p:sp>
        <p:nvSpPr>
          <p:cNvPr id="2253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B0AF453-746E-43A1-8A78-7ECF635DBA2D}" type="slidenum">
              <a:rPr lang="zh-CN" altLang="en-US" smtClean="0"/>
              <a:pPr/>
              <a:t>21</a:t>
            </a:fld>
            <a:endParaRPr lang="en-US" altLang="zh-CN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988" y="4941168"/>
            <a:ext cx="1794034" cy="134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The Bad News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4348162"/>
          </a:xfrm>
        </p:spPr>
        <p:txBody>
          <a:bodyPr>
            <a:normAutofit fontScale="92500" lnSpcReduction="10000"/>
          </a:bodyPr>
          <a:lstStyle/>
          <a:p>
            <a:pPr marL="365125" eaLnBrk="1" hangingPunct="1">
              <a:lnSpc>
                <a:spcPct val="80000"/>
              </a:lnSpc>
            </a:pPr>
            <a:r>
              <a:rPr lang="en-AU" altLang="zh-CN" sz="2000" dirty="0" smtClean="0"/>
              <a:t>Given 32 features (N=32)</a:t>
            </a:r>
          </a:p>
          <a:p>
            <a:pPr marL="657225" lvl="1" eaLnBrk="1" hangingPunct="1">
              <a:lnSpc>
                <a:spcPct val="80000"/>
              </a:lnSpc>
            </a:pPr>
            <a:endParaRPr lang="en-AU" altLang="zh-CN" sz="2000" dirty="0" smtClean="0"/>
          </a:p>
          <a:p>
            <a:pPr marL="365125" eaLnBrk="1" hangingPunct="1">
              <a:lnSpc>
                <a:spcPct val="80000"/>
              </a:lnSpc>
            </a:pPr>
            <a:r>
              <a:rPr lang="en-AU" altLang="zh-CN" sz="2200" dirty="0" smtClean="0"/>
              <a:t>1: selected feature; 0: unselected feature</a:t>
            </a:r>
          </a:p>
          <a:p>
            <a:pPr marL="365125" eaLnBrk="1" hangingPunct="1">
              <a:lnSpc>
                <a:spcPct val="80000"/>
              </a:lnSpc>
            </a:pPr>
            <a:endParaRPr lang="en-AU" altLang="zh-CN" sz="2200" dirty="0" smtClean="0"/>
          </a:p>
          <a:p>
            <a:pPr marL="365125" eaLnBrk="1" hangingPunct="1">
              <a:lnSpc>
                <a:spcPct val="110000"/>
              </a:lnSpc>
            </a:pPr>
            <a:r>
              <a:rPr lang="en-AU" altLang="zh-CN" sz="2200" dirty="0" smtClean="0"/>
              <a:t>The optimal solution may look like:</a:t>
            </a:r>
          </a:p>
          <a:p>
            <a:pPr lvl="1" indent="-219075" eaLnBrk="1" hangingPunct="1">
              <a:lnSpc>
                <a:spcPct val="110000"/>
              </a:lnSpc>
            </a:pPr>
            <a:r>
              <a:rPr lang="en-AU" altLang="zh-CN" sz="2200" dirty="0" smtClean="0"/>
              <a:t>0010 1100 0000 0100 0000 0000 0000 0001</a:t>
            </a:r>
          </a:p>
          <a:p>
            <a:pPr lvl="1" indent="-219075" eaLnBrk="1" hangingPunct="1">
              <a:lnSpc>
                <a:spcPct val="110000"/>
              </a:lnSpc>
            </a:pPr>
            <a:r>
              <a:rPr lang="en-AU" altLang="zh-CN" sz="2200" dirty="0" smtClean="0"/>
              <a:t>{3, 5, 6, 14, 32}</a:t>
            </a:r>
          </a:p>
          <a:p>
            <a:pPr lvl="1" indent="-219075" eaLnBrk="1" hangingPunct="1">
              <a:lnSpc>
                <a:spcPct val="80000"/>
              </a:lnSpc>
            </a:pPr>
            <a:endParaRPr lang="en-AU" altLang="zh-CN" sz="2200" dirty="0" smtClean="0"/>
          </a:p>
          <a:p>
            <a:pPr marL="365125" eaLnBrk="1" hangingPunct="1">
              <a:lnSpc>
                <a:spcPct val="110000"/>
              </a:lnSpc>
            </a:pPr>
            <a:r>
              <a:rPr lang="en-AU" altLang="zh-CN" sz="2200" dirty="0" smtClean="0"/>
              <a:t>However, there are </a:t>
            </a:r>
            <a:r>
              <a:rPr lang="en-AU" altLang="zh-CN" sz="2200" u="sng" dirty="0" smtClean="0"/>
              <a:t>2</a:t>
            </a:r>
            <a:r>
              <a:rPr lang="en-AU" altLang="zh-CN" sz="2200" u="sng" baseline="30000" dirty="0" smtClean="0"/>
              <a:t>32</a:t>
            </a:r>
            <a:r>
              <a:rPr lang="en-AU" altLang="zh-CN" sz="2200" u="sng" dirty="0" smtClean="0"/>
              <a:t>-1</a:t>
            </a:r>
            <a:r>
              <a:rPr lang="en-AU" altLang="zh-CN" sz="2200" dirty="0" smtClean="0"/>
              <a:t> combinations in total.</a:t>
            </a:r>
          </a:p>
          <a:p>
            <a:pPr lvl="1" indent="-219075" eaLnBrk="1" hangingPunct="1">
              <a:lnSpc>
                <a:spcPct val="110000"/>
              </a:lnSpc>
            </a:pPr>
            <a:r>
              <a:rPr lang="en-AU" altLang="zh-CN" sz="2200" dirty="0" smtClean="0"/>
              <a:t>1 in 4,294,967,295 chance</a:t>
            </a:r>
          </a:p>
          <a:p>
            <a:pPr lvl="1" indent="-219075" eaLnBrk="1" hangingPunct="1">
              <a:lnSpc>
                <a:spcPct val="110000"/>
              </a:lnSpc>
            </a:pPr>
            <a:r>
              <a:rPr lang="en-AU" altLang="zh-CN" sz="2200" dirty="0" smtClean="0"/>
              <a:t>Needle-in-a-haystack  situation</a:t>
            </a:r>
          </a:p>
          <a:p>
            <a:pPr lvl="1" indent="-219075" eaLnBrk="1" hangingPunct="1">
              <a:lnSpc>
                <a:spcPct val="110000"/>
              </a:lnSpc>
            </a:pPr>
            <a:r>
              <a:rPr lang="en-AU" altLang="zh-CN" sz="2200" dirty="0" smtClean="0"/>
              <a:t>Unless you are extremely lucky….</a:t>
            </a:r>
          </a:p>
          <a:p>
            <a:pPr lvl="1" indent="-219075" eaLnBrk="1" hangingPunct="1">
              <a:lnSpc>
                <a:spcPct val="80000"/>
              </a:lnSpc>
            </a:pPr>
            <a:endParaRPr lang="en-AU" altLang="zh-CN" sz="2200" dirty="0" smtClean="0"/>
          </a:p>
          <a:p>
            <a:pPr marL="365125" eaLnBrk="1" hangingPunct="1">
              <a:lnSpc>
                <a:spcPct val="80000"/>
              </a:lnSpc>
            </a:pPr>
            <a:r>
              <a:rPr lang="en-AU" altLang="zh-CN" sz="2200" dirty="0" smtClean="0"/>
              <a:t>The Limitation of Computation</a:t>
            </a:r>
            <a:endParaRPr lang="en-US" altLang="zh-CN" sz="2200" dirty="0" smtClean="0"/>
          </a:p>
        </p:txBody>
      </p:sp>
      <p:sp>
        <p:nvSpPr>
          <p:cNvPr id="2355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18B2AB-F996-4E13-A951-159CAA604286}" type="slidenum">
              <a:rPr lang="zh-CN" altLang="en-US" smtClean="0"/>
              <a:pPr/>
              <a:t>22</a:t>
            </a:fld>
            <a:endParaRPr lang="en-US" altLang="zh-CN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45" y="4043701"/>
            <a:ext cx="2448272" cy="25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mtClean="0"/>
              <a:t>FLOPS</a:t>
            </a:r>
            <a:endParaRPr lang="zh-CN" altLang="en-US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AU" altLang="zh-CN" dirty="0" err="1" smtClean="0">
                <a:solidFill>
                  <a:srgbClr val="FF0000"/>
                </a:solidFill>
              </a:rPr>
              <a:t>FL</a:t>
            </a:r>
            <a:r>
              <a:rPr lang="en-AU" altLang="zh-CN" dirty="0" err="1" smtClean="0"/>
              <a:t>oating</a:t>
            </a:r>
            <a:r>
              <a:rPr lang="en-AU" altLang="zh-CN" dirty="0" smtClean="0"/>
              <a:t> point </a:t>
            </a:r>
            <a:r>
              <a:rPr lang="en-AU" altLang="zh-CN" dirty="0" err="1" smtClean="0">
                <a:solidFill>
                  <a:srgbClr val="FF0000"/>
                </a:solidFill>
              </a:rPr>
              <a:t>OP</a:t>
            </a:r>
            <a:r>
              <a:rPr lang="en-AU" altLang="zh-CN" dirty="0" err="1" smtClean="0"/>
              <a:t>erations</a:t>
            </a:r>
            <a:r>
              <a:rPr lang="en-AU" altLang="zh-CN" dirty="0" smtClean="0"/>
              <a:t> per </a:t>
            </a:r>
            <a:r>
              <a:rPr lang="en-AU" altLang="zh-CN" dirty="0" smtClean="0">
                <a:solidFill>
                  <a:srgbClr val="FF0000"/>
                </a:solidFill>
              </a:rPr>
              <a:t>S</a:t>
            </a:r>
            <a:r>
              <a:rPr lang="en-AU" altLang="zh-CN" dirty="0" smtClean="0"/>
              <a:t>econd</a:t>
            </a:r>
          </a:p>
          <a:p>
            <a:pPr lvl="1">
              <a:lnSpc>
                <a:spcPct val="150000"/>
              </a:lnSpc>
            </a:pPr>
            <a:r>
              <a:rPr lang="en-AU" altLang="zh-CN" dirty="0" smtClean="0"/>
              <a:t>GFLOPS (</a:t>
            </a:r>
            <a:r>
              <a:rPr lang="en-AU" altLang="zh-CN" dirty="0" err="1" smtClean="0"/>
              <a:t>gigaFLOPS</a:t>
            </a:r>
            <a:r>
              <a:rPr lang="en-AU" altLang="zh-CN" dirty="0" smtClean="0"/>
              <a:t>):	10</a:t>
            </a:r>
            <a:r>
              <a:rPr lang="en-AU" altLang="zh-CN" baseline="30000" dirty="0" smtClean="0"/>
              <a:t>9</a:t>
            </a:r>
            <a:r>
              <a:rPr lang="en-AU" altLang="zh-CN" dirty="0" smtClean="0"/>
              <a:t> (</a:t>
            </a:r>
            <a:r>
              <a:rPr lang="zh-CN" altLang="en-US" dirty="0" smtClean="0"/>
              <a:t>每秒</a:t>
            </a:r>
            <a:r>
              <a:rPr lang="en-AU" altLang="zh-CN" dirty="0" smtClean="0"/>
              <a:t>10</a:t>
            </a:r>
            <a:r>
              <a:rPr lang="zh-CN" altLang="en-US" dirty="0" smtClean="0"/>
              <a:t>亿次运算</a:t>
            </a:r>
            <a:r>
              <a:rPr lang="en-US" altLang="zh-CN" dirty="0" smtClean="0"/>
              <a:t>)</a:t>
            </a:r>
            <a:endParaRPr lang="en-AU" altLang="zh-CN" dirty="0" smtClean="0"/>
          </a:p>
          <a:p>
            <a:pPr lvl="1">
              <a:lnSpc>
                <a:spcPct val="150000"/>
              </a:lnSpc>
            </a:pPr>
            <a:r>
              <a:rPr lang="en-AU" altLang="zh-CN" dirty="0" smtClean="0"/>
              <a:t>TFLOPS (</a:t>
            </a:r>
            <a:r>
              <a:rPr lang="en-AU" altLang="zh-CN" dirty="0" err="1" smtClean="0"/>
              <a:t>teraFLOPS</a:t>
            </a:r>
            <a:r>
              <a:rPr lang="en-AU" altLang="zh-CN" dirty="0" smtClean="0"/>
              <a:t>): 	10</a:t>
            </a:r>
            <a:r>
              <a:rPr lang="en-AU" altLang="zh-CN" baseline="30000" dirty="0" smtClean="0"/>
              <a:t>12</a:t>
            </a:r>
            <a:r>
              <a:rPr lang="en-AU" altLang="zh-CN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每秒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万亿次运算</a:t>
            </a:r>
            <a:r>
              <a:rPr lang="en-US" altLang="zh-CN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AU" altLang="zh-CN" dirty="0" smtClean="0"/>
              <a:t>PFLOPS (</a:t>
            </a:r>
            <a:r>
              <a:rPr lang="en-AU" altLang="zh-CN" dirty="0" err="1" smtClean="0"/>
              <a:t>petaFLOPS</a:t>
            </a:r>
            <a:r>
              <a:rPr lang="en-AU" altLang="zh-CN" dirty="0" smtClean="0"/>
              <a:t>): 	10</a:t>
            </a:r>
            <a:r>
              <a:rPr lang="en-AU" altLang="zh-CN" baseline="30000" dirty="0" smtClean="0"/>
              <a:t>15</a:t>
            </a:r>
            <a:r>
              <a:rPr lang="en-AU" altLang="zh-CN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每秒</a:t>
            </a:r>
            <a:r>
              <a:rPr lang="en-US" altLang="zh-CN" dirty="0" smtClean="0"/>
              <a:t>1</a:t>
            </a:r>
            <a:r>
              <a:rPr lang="zh-CN" altLang="en-US" dirty="0" smtClean="0"/>
              <a:t>千万亿次运算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Intel Core i7  980 XE:  ~100 GFLOPS</a:t>
            </a:r>
          </a:p>
          <a:p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AU" altLang="zh-CN" dirty="0" err="1" smtClean="0"/>
              <a:t>Bremermann's</a:t>
            </a:r>
            <a:r>
              <a:rPr lang="en-AU" altLang="zh-CN" dirty="0" smtClean="0"/>
              <a:t> </a:t>
            </a:r>
            <a:r>
              <a:rPr lang="en-US" altLang="zh-CN" dirty="0" smtClean="0"/>
              <a:t>L</a:t>
            </a:r>
            <a:r>
              <a:rPr lang="en-AU" altLang="zh-CN" dirty="0" err="1" smtClean="0"/>
              <a:t>imit</a:t>
            </a:r>
            <a:endParaRPr lang="en-AU" altLang="zh-CN" dirty="0" smtClean="0"/>
          </a:p>
          <a:p>
            <a:pPr lvl="1">
              <a:lnSpc>
                <a:spcPct val="160000"/>
              </a:lnSpc>
            </a:pPr>
            <a:r>
              <a:rPr lang="en-AU" altLang="zh-CN" dirty="0" smtClean="0"/>
              <a:t>c</a:t>
            </a:r>
            <a:r>
              <a:rPr lang="en-AU" altLang="zh-CN" baseline="30000" dirty="0" smtClean="0"/>
              <a:t>2</a:t>
            </a:r>
            <a:r>
              <a:rPr lang="en-AU" altLang="zh-CN" dirty="0" smtClean="0"/>
              <a:t>/</a:t>
            </a:r>
            <a:r>
              <a:rPr lang="en-AU" altLang="zh-CN" i="1" dirty="0" smtClean="0"/>
              <a:t>h</a:t>
            </a:r>
            <a:r>
              <a:rPr lang="en-AU" altLang="zh-CN" dirty="0" smtClean="0"/>
              <a:t>=9</a:t>
            </a:r>
            <a:r>
              <a:rPr lang="en-US" altLang="zh-CN" dirty="0" smtClean="0"/>
              <a:t>×10</a:t>
            </a:r>
            <a:r>
              <a:rPr lang="en-US" altLang="zh-CN" baseline="30000" dirty="0" smtClean="0"/>
              <a:t>16</a:t>
            </a:r>
            <a:r>
              <a:rPr lang="en-US" altLang="zh-CN" dirty="0" smtClean="0"/>
              <a:t>/6.62606896×10</a:t>
            </a:r>
            <a:r>
              <a:rPr lang="en-US" altLang="zh-CN" baseline="30000" dirty="0" smtClean="0"/>
              <a:t>−34</a:t>
            </a:r>
            <a:r>
              <a:rPr lang="en-AU" altLang="zh-CN" dirty="0" smtClean="0"/>
              <a:t> ≈1.36</a:t>
            </a:r>
            <a:r>
              <a:rPr lang="en-US" altLang="zh-CN" dirty="0" smtClean="0"/>
              <a:t>×10</a:t>
            </a:r>
            <a:r>
              <a:rPr lang="en-US" altLang="zh-CN" baseline="30000" dirty="0" smtClean="0"/>
              <a:t>50 </a:t>
            </a:r>
            <a:r>
              <a:rPr lang="en-US" altLang="zh-CN" dirty="0" smtClean="0"/>
              <a:t>bits·s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·kg</a:t>
            </a:r>
            <a:r>
              <a:rPr lang="en-US" altLang="zh-CN" baseline="30000" dirty="0" smtClean="0"/>
              <a:t>-1</a:t>
            </a:r>
          </a:p>
          <a:p>
            <a:pPr lvl="1">
              <a:lnSpc>
                <a:spcPct val="160000"/>
              </a:lnSpc>
            </a:pPr>
            <a:r>
              <a:rPr lang="en-AU" altLang="zh-CN" dirty="0" smtClean="0"/>
              <a:t>Is it fast enough?</a:t>
            </a:r>
            <a:endParaRPr lang="zh-CN" altLang="en-US" dirty="0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76D3054-C794-4B79-9B6C-3772CF18EAC7}" type="slidenum">
              <a:rPr lang="zh-CN" altLang="en-US" smtClean="0"/>
              <a:pPr/>
              <a:t>23</a:t>
            </a:fld>
            <a:endParaRPr lang="en-US" altLang="zh-CN" smtClean="0"/>
          </a:p>
        </p:txBody>
      </p:sp>
      <p:pic>
        <p:nvPicPr>
          <p:cNvPr id="6" name="Picture 4" descr="http://t2.gstatic.com/images?q=tbn:ANd9GcQiVFBaZnB9fvNxshBa1T4euw62CJyU9YuXjZV_tEpkusrTiqka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72396" y="1142984"/>
            <a:ext cx="1348688" cy="136683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500958" y="271462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~6×10</a:t>
            </a:r>
            <a:r>
              <a:rPr lang="en-AU" altLang="zh-CN" baseline="30000" dirty="0" smtClean="0"/>
              <a:t>24</a:t>
            </a:r>
            <a:r>
              <a:rPr lang="en-AU" altLang="zh-CN" dirty="0" smtClean="0"/>
              <a:t> KG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  <p:bldP spid="7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5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How to solve it?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387424"/>
          </a:xfrm>
        </p:spPr>
        <p:txBody>
          <a:bodyPr>
            <a:normAutofit fontScale="85000" lnSpcReduction="20000"/>
          </a:bodyPr>
          <a:lstStyle/>
          <a:p>
            <a:pPr defTabSz="912813"/>
            <a:r>
              <a:rPr lang="en-AU" altLang="zh-CN" dirty="0" smtClean="0"/>
              <a:t>Local Search</a:t>
            </a:r>
            <a:endParaRPr lang="en-US" altLang="zh-CN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928813" y="6429375"/>
            <a:ext cx="485775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5400000" flipH="1" flipV="1">
            <a:off x="214313" y="4714875"/>
            <a:ext cx="3430588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6858000" y="6286500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 dirty="0"/>
              <a:t>X</a:t>
            </a:r>
            <a:endParaRPr lang="en-US" altLang="zh-CN" dirty="0"/>
          </a:p>
        </p:txBody>
      </p:sp>
      <p:sp>
        <p:nvSpPr>
          <p:cNvPr id="26631" name="TextBox 11"/>
          <p:cNvSpPr txBox="1">
            <a:spLocks noChangeArrowheads="1"/>
          </p:cNvSpPr>
          <p:nvPr/>
        </p:nvSpPr>
        <p:spPr bwMode="auto">
          <a:xfrm>
            <a:off x="1428750" y="2928938"/>
            <a:ext cx="357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altLang="zh-CN" sz="2800" i="1">
                <a:latin typeface="Georgia" pitchFamily="18" charset="0"/>
              </a:rPr>
              <a:t>f</a:t>
            </a:r>
            <a:endParaRPr lang="en-US" altLang="zh-CN" sz="2800" i="1">
              <a:latin typeface="Georgia" pitchFamily="18" charset="0"/>
            </a:endParaRPr>
          </a:p>
        </p:txBody>
      </p:sp>
      <p:sp>
        <p:nvSpPr>
          <p:cNvPr id="26632" name="TextBox 12"/>
          <p:cNvSpPr txBox="1">
            <a:spLocks noChangeArrowheads="1"/>
          </p:cNvSpPr>
          <p:nvPr/>
        </p:nvSpPr>
        <p:spPr bwMode="auto">
          <a:xfrm>
            <a:off x="1571625" y="6429375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0</a:t>
            </a:r>
            <a:endParaRPr lang="en-US" altLang="zh-CN"/>
          </a:p>
        </p:txBody>
      </p:sp>
      <p:sp>
        <p:nvSpPr>
          <p:cNvPr id="9" name="Freeform 8"/>
          <p:cNvSpPr/>
          <p:nvPr/>
        </p:nvSpPr>
        <p:spPr>
          <a:xfrm>
            <a:off x="1939925" y="3597275"/>
            <a:ext cx="4349750" cy="2763838"/>
          </a:xfrm>
          <a:custGeom>
            <a:avLst/>
            <a:gdLst>
              <a:gd name="connsiteX0" fmla="*/ 0 w 4350328"/>
              <a:gd name="connsiteY0" fmla="*/ 2581563 h 2763981"/>
              <a:gd name="connsiteX1" fmla="*/ 775855 w 4350328"/>
              <a:gd name="connsiteY1" fmla="*/ 1445491 h 2763981"/>
              <a:gd name="connsiteX2" fmla="*/ 1385455 w 4350328"/>
              <a:gd name="connsiteY2" fmla="*/ 2526145 h 2763981"/>
              <a:gd name="connsiteX3" fmla="*/ 1801091 w 4350328"/>
              <a:gd name="connsiteY3" fmla="*/ 60036 h 2763981"/>
              <a:gd name="connsiteX4" fmla="*/ 2244437 w 4350328"/>
              <a:gd name="connsiteY4" fmla="*/ 2165927 h 2763981"/>
              <a:gd name="connsiteX5" fmla="*/ 2632364 w 4350328"/>
              <a:gd name="connsiteY5" fmla="*/ 1778000 h 2763981"/>
              <a:gd name="connsiteX6" fmla="*/ 3048000 w 4350328"/>
              <a:gd name="connsiteY6" fmla="*/ 2581563 h 2763981"/>
              <a:gd name="connsiteX7" fmla="*/ 3574473 w 4350328"/>
              <a:gd name="connsiteY7" fmla="*/ 683491 h 2763981"/>
              <a:gd name="connsiteX8" fmla="*/ 4350328 w 4350328"/>
              <a:gd name="connsiteY8" fmla="*/ 2346036 h 2763981"/>
              <a:gd name="connsiteX9" fmla="*/ 4350328 w 4350328"/>
              <a:gd name="connsiteY9" fmla="*/ 2346036 h 276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0328" h="2763981">
                <a:moveTo>
                  <a:pt x="0" y="2581563"/>
                </a:moveTo>
                <a:cubicBezTo>
                  <a:pt x="272473" y="2018145"/>
                  <a:pt x="544946" y="1454727"/>
                  <a:pt x="775855" y="1445491"/>
                </a:cubicBezTo>
                <a:cubicBezTo>
                  <a:pt x="1006764" y="1436255"/>
                  <a:pt x="1214582" y="2757054"/>
                  <a:pt x="1385455" y="2526145"/>
                </a:cubicBezTo>
                <a:cubicBezTo>
                  <a:pt x="1556328" y="2295236"/>
                  <a:pt x="1657927" y="120072"/>
                  <a:pt x="1801091" y="60036"/>
                </a:cubicBezTo>
                <a:cubicBezTo>
                  <a:pt x="1944255" y="0"/>
                  <a:pt x="2105892" y="1879600"/>
                  <a:pt x="2244437" y="2165927"/>
                </a:cubicBezTo>
                <a:cubicBezTo>
                  <a:pt x="2382983" y="2452254"/>
                  <a:pt x="2498437" y="1708727"/>
                  <a:pt x="2632364" y="1778000"/>
                </a:cubicBezTo>
                <a:cubicBezTo>
                  <a:pt x="2766291" y="1847273"/>
                  <a:pt x="2890982" y="2763981"/>
                  <a:pt x="3048000" y="2581563"/>
                </a:cubicBezTo>
                <a:cubicBezTo>
                  <a:pt x="3205018" y="2399145"/>
                  <a:pt x="3357418" y="722746"/>
                  <a:pt x="3574473" y="683491"/>
                </a:cubicBezTo>
                <a:cubicBezTo>
                  <a:pt x="3791528" y="644237"/>
                  <a:pt x="4350328" y="2346036"/>
                  <a:pt x="4350328" y="2346036"/>
                </a:cubicBezTo>
                <a:lnTo>
                  <a:pt x="4350328" y="2346036"/>
                </a:ln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Explosion 1 13"/>
          <p:cNvSpPr/>
          <p:nvPr/>
        </p:nvSpPr>
        <p:spPr>
          <a:xfrm>
            <a:off x="6215074" y="1214438"/>
            <a:ext cx="2500301" cy="2286000"/>
          </a:xfrm>
          <a:prstGeom prst="irregularSeal1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AU" dirty="0">
                <a:solidFill>
                  <a:srgbClr val="FFFFFF"/>
                </a:solidFill>
              </a:rPr>
              <a:t>Multimodal</a:t>
            </a: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26639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33AE3AB-3524-4C39-9253-705270F725A2}" type="slidenum">
              <a:rPr lang="zh-CN" altLang="en-US" smtClean="0"/>
              <a:pPr/>
              <a:t>25</a:t>
            </a:fld>
            <a:endParaRPr lang="en-US" altLang="zh-CN" smtClean="0"/>
          </a:p>
        </p:txBody>
      </p:sp>
      <p:sp>
        <p:nvSpPr>
          <p:cNvPr id="2" name="AutoShape 2" descr="data:image/jpeg;base64,/9j/4AAQSkZJRgABAQAAAQABAAD/2wCEAAkGBxATEBQQEBIRDxAQFBYUFxAPDxQQEhEUFBQWFhUVFBUZHCggGBomHBQVITEhJSkrLi4uFx81ODMsOigtLi4BCgoKDg0OGhAQGiwkICQsLC8sMCwsLCwtLCwtLCwvLCwsLCwsLCwwLiwsLCwsLS0sLCwsLywsLCwsLCwsLCwsLP/AABEIAOEA4QMBEQACEQEDEQH/xAAcAAEAAgMBAQEAAAAAAAAAAAAABAUCAwYHAQj/xAA+EAABAwICBwUGBAUDBQAAAAABAAIDBBEFIQYSMUFRYXEHEyIygUJSkaHB0RQjseFTcoKS8ENioiSTsrPS/8QAGwEBAAIDAQEAAAAAAAAAAAAAAAQFAgMGAQf/xAA7EQACAQIDBAgGAQMEAQUAAAAAAQIDEQQSIQUxQVEGEyJhcZGx0TKBocHh8DMUI0IkUqLxchU0U2KC/9oADAMBAAIRAxEAPwD3FAEAQBAEAQBAEAQBAEAQHy6AXQC6AXQH26AIAgCAIAgCAIAgCAIAgCAIAgCAIAgCAIAgPl0Bg6QBAV9TjULctcOPBni/TJV9bamFpaOd33a+mhKp4OtPdG3joV02kw9iMnm5wHyF1WVOkUF/HBvxdvS5LhsuX+UvL9RFfpFMdgYPQn6qFPpBiH8MYrzf3N62ZSW9v9+RqOOz+80f0hant3FvivI2LZ1Dk/MDHp+LT/SEW3cWuXkHs6hyfmbY9IpRtaw9AR9Vvh0hrr4oxfmvuzXLZlLg39CXDpK322OH8pDv1splLpDSf8kGvDX2I89lyXwyT8dPcsqbGIX5B4B4O8J+e1WlDaWFraRmr8np6kSphK0N8fLUnNkCnEYzBQH1AEAQBAEAQBAEAQBAEAQBAEAQHwlAaZqhrQS4gAbybBYznGEc0nZd57GLk7JXZRV2kI2RDW/3OyHoNpXP4vb8I9mgr973eW9/Qs6OzW9ajt3IpJ6qWU2c5zr7GjZ6NC5+tjMRinacm+5bvJFnTo0qSvFW7/yS6XAZ35lojHF5sfgM1KobFxVXVrKu/wBt/nY01MfRhxv4FnDou325HHkxob8zdWtPo7BfyTb8Fb1uQ57Ul/jHz/UTGaPU42tc7q8/Symx2Jg1vi3839rGh7Qrvc7fI2DA6b+H/wA3/dbFsfBr/D6v3MP66v8A7vovYxOA03uW6Pf91i9jYL/Z9X7nqx9f/d9F7EeXRmE+Vz2+oI+YUepsDDS+FtfU2x2nVW9JkCo0ZkHke1/IgsP1Crq3R6rH+OSfjp7kqG06b+JNfUqamjkjykY5vMjI9DsKpq+ErUH/AHItennuJ1OtCp8DuZUtdLH5HED3Tm34LbhtoYjD/BJ25PVeXsYVcNSq/Evcu6HSBpykGofeGbfuF0OE29TnaNZZXz4e6+viVlbZso603f1LyKcEXBBB3g3BV9GSklKLumVrTTszcCsjw+oAgCAIAgCAIAgCAIAgCAwc5AVWJ4u2PIeJ/ujd1O5VmP2pSwvZ3y5e/L1JeGwc62u5c/Y5mqq5JTd5vwaNg6BcficZWxUrzd+SW75L9ZeUqEKKtFFnh2j73eKUmNvujzn/AOVZ4LYc6lpVnlXLj+PXuIlfaEY6U9X9PydFSUccYtG0N57XHqdq6bD4Wjh1anFL1895U1a1So7zdzfdSLmoXS4F0uBdLgXS4F0uBdLg+OAIsQCDuOYK8aTVmeq6d0U9fo/G/OP8p3Daw+m70VLi9iUavapdl/Ty4fLyJ9HaFSGk9V9Tm6yjkjdqvFuB2g9CuWxOFq4eWWorej8C3pVoVVeLMqOtkjN2HLe07D6LZhMfWwrvB6cU9z/e4xrYeFZdpfPidNhuLMky8rt7T9OK7HA7SpYtWWkuK9uZR4jCzovXVcy0a9WJFM0AQBAEAQBAEAQBAEBre+yA5/F8YtdkZz3u4chzXO7U2z1TdKh8XF8u5d/p47rPCYHN26m7guZRQxOe4NaC5zj8eZK5enTqV55Y6tlvKUYRu9EjqsKwlkXiNnSe9ubyb912Gz9mU8MlKWs+fLw995SYnFyq6LSP7vLK6tbkMXS4F0uBdLgXS4F0uBdLgXS4F0uBdLgXS4NdRC17S14Dmncf1HArVWpQrQcKiumZwnKEs0XZnK4rhTojrDxRnfvbyd91x+0dmSwzzR1h6ePuXeGxaqqz0f7uK5pINxkRvGRCrIzlFqUXZolNJqzOiwjF9azH5O3Hc7912Gy9rqvalV0nz5/n9RSYvBdX24bvT8F7G+6vSvNgQH1AEAQBAEAQBAa3vsgOexvFCLxsOftOG7kOa53bO1HTvQpPXi+Xcu/08d1ngsJm/uT3cFzKJjCSABcnIAbyuUhBzkoxV2y3bSV2dZhVAIm7i93md9ByXZ7PwUcLDnJ739l3FHicQ6su7gTrqwuRrC6XFhdLiwulxYXS4sLpcWF0uLC6XFhdLiwulxYXS4sLpcWF0uLGLwCCCAQciDsIXkkpJxlqmeq6d0cpi2H9064zjdsPD/aVxu0sD/TTvH4Xu7u4vMNiOtjrvX7cgKtTtuJJ0ODYnfwPPiGw+8Puuy2RtTr11VV9tbu/8/8AZSY3CdW88N3p+C+jfdXpXm1AEAQBAEAQGLnICmxnENRth5nbOXNVe1cf/S0uz8T3d3f8vUl4TD9bPXct/scwSuEbbd2X60LzAKOw71205N5cT9Piui2NhEl18t/D7v7Fdja1/wC2vmXV1f3K6wulxYXS4sLpcWF0uLC6XFhdLiwulxYXS4sLpcWF0uLC6XFhdLiwulxYXS4saqqFr2Fjth+R3ELTXpRrU3TluZnTm6clJHITRFri121psuHq0pUpuEt6L6E1KKkjFriDcZEb1jCcoSUouzR60mrM6fCa/Xbn5hkR9V32zccsXSzf5Levv4M57FYd0Z24PcXDHKwIxmgCAIAgPhKAh1k4aCTkAsKk404ucnotWexi5NJHIVUxe8uO/YOA3BfPMbipYms6kvl3Lgv3idHRpKlBRR8ghLnBo9o26cStNGk6tSMFxZnOeWLkdWwAAAZACwHILtopRiorcijd27syussx5YXTMLC6ZhYXTMLC6ZhYXTMLC6ZhYXTMLC6ZhYXTMLC6ZhYXTMLC6ZhYXTMLC6ZhYXTMLFNj8GyQfyn6fX5Kg2zR+GqvB/YscFU3wZT2VCTzdSTljw4bN44hTtn4x4Wup8Nz8PxvNGIoqrBx48DraSe4C+hRkpJNbmc6007Mmgr08PqAIAgNcrkBzeOVN7MG/M9N3+clzfSHF5YKhHjq/Dh5v0LLZ9K7dR8NEVFlyJbFhgsfjLvdHzP7XVtsiF6rnyXr+si4uXYS5l1ddDmK6wumYWF0zCxX4vjtLSgOqZ4oA7Z3jwC7+Vu0+gWcYyn8KPG0t5GwnS3D6l/d09VDJIdketqvPRrrE+i9lTnHVo8Uky5uteYysLpmFhdMwsLpmFhdMwsLpmFhdMwsa6ipYxpfI9sbBtc9wa0dScl6m3uBoocWppiRBPDMRtEUzJCOuqSvWpR3o8TTJd1jmPbC6ZhYXTMLGiuZrRuHK/qM/oo2Mj1lCUe701NtF5ZpnOWXIlsLIC4wWp9k7tnRdnsDF9bRdGW+O7w/HsU+0KWWedcfU6KF11flebUAQHwoCHWS2CA5Od+s4u4n5bl83x2JeIryqc3p4cPodFRp9XBRNdlENpa4OLNceJ/Qfur3ZWlOT7/sQsV8SRP1laZiLYayZhY57TrShtBSGawdM86kTDsdIQTc/wC0AEnpbet+HpurO3DiYTllR+dcQrpZ5XTTvdLK83c95uTyG4AbgMgrmMVFWRDbvvI4OwjIjMEGxBGwg7ivQe4dlGmr6phpKl2tUwt1mSHbNELA63F7bi53gg8VV4ujk7UdxJpTvoz0PWULMbrDWTMLDWTMLDWTMLDWTMLFZpLjsVHTPqZc2sFgweaR5yaxvMn4C53LZSi6klFGMmoq5+c9I9IKmtlMtS/Wz8MYv3cQ3Bjd3Xad6uqdONNWiQ5ScnqVsT3NcHsLmPabtexxa9p4tcMweizeujPD3Lsu04dWNNLUkGqibrB+Q7+MZFxHvi4vxuDxtVYqj1faju9CTSnfRnf6yh5jdYayZhYXTMDnC3dwXHyVm0Wydz5ZeHpsp36rwfT0VhsvE/0+JjLg9H4P23/I0Ymn1lJryOqopbhfQznycEB9QGDygKTGJrNPPL4qu2tX6nCTkt7VvPT0JGEhnqpfPyKKy+eF7c+2QFlhh8B/m+gV1s1/2n4/ZETEfEvAmayscxHsNZMwseGds2KGXEBAD4KWNrbcJJQHvP8Ab3fwV3gIWpZuf2/WRKz7Vi87DNFaSpE9XUxsqDFIIo45Wh7GHUD3PLDkT4gATsseKnGgy7c9FaSnbBV00bKd0shifHE0MY/wOe1+qMg4apBI26wvsQHm+jOKGmrIKgGwikbrZ2/Ld4ZL/wBLnLVVhng4mcXZpn6duubzE+w1kzCw1kzCw1kzCw1kzCx43234sXVENID4Imd84bi+Qlrb8w1rv71b7Oh2HPnoRa71saOxzQynr5ZpaoGSGm1AIQ4tEj36xu8jPVAbs363KysjQWfbJoJSUkMdZRs7hrpBFJCHEsOs1xa9oJ8J8FiBkb33G4Hm+j+KOpaqGpabdzIHOtvZskHq0uC11IZ4OPM9i7O5+nw8HMZg71zeYsD7rLzMLC6ZhYon7T1K5eo7zfiyyW4+WWB6fCEPUy8wma4C+kYCv1+GhU5rXxWj+pz+IhkqSiXkZUw0maA0zuyQHNYs+5A53XM9JatqdOnzbflp9yx2fHWUiFZcgWdxZBcm4e7aOhVns6ekokeutzJl1ZZiPYXTMLH5x0/cTilYT/GI9A1oHyAXT4T+CHgV9T42Z6F6ZVWGyufBqPZKAJIZb6j9W+qQRm1wuc+eYOVpBgfdNNM6rEpGvn1I44gRHDFfUZrW1nEnNzjYZ8sgM7gc1N5T0P6L1bwfqigeTFGTtLGE9S0LkZytJlktxvuscx7YXTMLC6ZhYXTMLH577UJS7Fqm/smJo5AQRn9SfiukwP8A7ePz9WQK3xs+aA6aS4ZM97GCaKYBskJdqa2qTqua6xs4azt2d+hEs1k3tE7QpcT7uMRfh6eJ2uI9fXc99i0OebACwLgAOJzOVgOJcMl6D9O6OSl1HTOO11PCT1MbSVylZ2qSXe/UsYfCixutWYysYudYE8AvJVMsWz1K7sVFlzZPFkFxZBcl4W+xtzXa9HaubDyhyf0a97lVtCNqilzR0tO7JdAQCQgIlW7JAczWG8nRcX0knfERjyj6tltgFak33muy5wmCyA20zrO65KThamSou/QwqK8SddW+YjC6ZgeA9qdEY8UmO6YRyjoWBh/5RuXUbNqZ8PHuuv3zK+urTZyanGoucLwNstHVVZqYoXUmpanePzJ9c28J1hbgMjc3GW1AVlHSOlkZC3zTPbGLZ5vcG3+axlNQi5Phr5HqV3Y/UTGgAAbAAB0C4tzuWdjK6Zj0XTMBdMwF0zA8H7W6TUxSR9sp445L8bN7s/8Ar+a6bZk82HS5Nr7/AHIFdWmcarA0lvg2js1TBV1ETogygiEsgkeWuc06xswAG5sx2224b0BUapOTRdxyA4k5AfFLpasH6iw6n7uGOL+FGxn9rQ36Li51M0nLmy0irKxIuscx6aap/htxyUXF1bU7czZTXaIVlUkgWQCyAypDZ66nozPt1I9yflf3IO0F2Ys6ajdkuuKsmICDWnJAc3L5yuF6Qv8A1b8EXGD/AIfmLKhuSRZLgWS4Jsb7hWtKrnjcjyjZmV1tzGJwXa3o46op21MTS6alvdrRcvhObrDeWkB3TWVtsnFqnUdOT0l6/nd5EfEU7q64HigK6cgi3yQHofZDo46Wo/HSN/Jp7iMkZPmIIJHENBPqRwKp9r4tQh1K3vf3L8+hIw9O7zM9luuazE4XTMBdMwF0zAXTMDge13R8z0zamNutLSaxcBmXQutr9dUgO6ayttkYtU6vVy3S9eHnuI+Ip3V1wPFV05BPoJzsSL5GxtcXvY8cwPggOv7MNH3VNa2Vw/IpCJHEjJzxnGzrezujeYVdtTFKjRcVvlovDi/sbqEM0r8j3i65LMWAuvcwIk7rnkFWYirnl3I3wVka7LRczFkuBZLgxj866Lo2/wDUy/8AF+qIuO/iXj7nSUByXbFQT0BAr9iA513nXCdIlbFvwRcYP+H5mdlQG8WQCyAyjdY8ltpVcj7jGSuSFYZjUEzA4LSXswpp3mWneaSRxu5oYHwuJ2kMuC09DbkrjC7aqUo5aizLyfmRp4ZS1WhX4V2RxteHVVQZmD/Thj7rW5OeXE26WPNb62321alCz5t3+hjHCriz0ilpmRsbHE1scbAGtY0Wa0DcAqKdWU5OUndslJJKyNqxzHoTMAmYBMwCZgEzA820p7LGSvdLQvZAXXJgkB7q59xwuWDlYjhZXuE244RUayv3rf8APn9CLUw13eJT4Z2SVRf/ANTNDFHv7guleRy1mtDeufRSqu3qKX9uLb79F6s1xwsuLPVMGwmGlhbBTs1I2+pcTtc473Hiudr4mdabnN3ZMjFRVkTVqzGRhK/dvWitVyqy3mUVc0WUE2iyAWQCyA0jzeq6To0v9TJ//V+qI2O/iXj7nRYfsXbFSWKAg1+xAc4/z+q4rpLC2IjLnH0bLXAu9JrvN1lzJIFkFxZALILmbHLdSq5dGYtXNqlZjAJcBLgJcBLgJcBLgJcBLgJcBLgJcBLgxc6y1zq5T1K5pKiNtu7NgsvALILiyAWQEZp8Q6rrejEO3UlySXnf2Iu0H2Yo6TDxkuuKwsEBErRkgOZqR4yuZ6TUr06dTk2vP/osNny7UokgLiSYLIBZALIBZAZNKzhUcTxozBW9TT3GJ9WVzwJcBLgJcBLgJcBLgJcBLgLy56YuctcqvI9SNa0N3MhZALIBZALID5JkCvVvPY6siwZvHILuujlLLhpTf+UvovzcgY+V6iXJHTUIyXQkEnoCPVNyQHM4g2zgVXbWoddhJxW9K6+Wpvw08tVMygOXRfNZby2nozbZYmIsgFkAsgFkAS54fQVsVTmeWMgs1JM8PtlkBZALIBZALIAvG7AxJWDqLge2MStbk2eiy8PRZALIBZALIBZAaak7lnAzp8zThwu4nmvp2AodRhoU+KWvi9X9SmrTz1HI6mjbkphqJaA1zDJAc7i0WRQEKkk2c8vVfMtpYX+nrzp8np4Pd9C7hPrKakTbKuMTl+0XE6umojNSWDmvaHyFoeY4zcazWkWPi1RnewOzhbbFw+HxGKVOvus7Ldd8r791zTXnKMbxK3s20zdWB8FSW/iYxrNc1oYJY8gTYZawO21siOalbc2RHCNVaN8j0fGz9nw/6MKFbPo953Vlz5JFkAsgFkAsvAF6m0D7dZZ2BdOsZ5YXTrGD4vMz5nosvALIBZALIBZALIDzXtE0/lp5jS0ZYHsH5szmh5Y4i4YwHw3AsSSDttxXVbF2HCvT6/EJ2fwrddc3x8LWIlau4vLE7jRuWofSQPqgBUPja54A1czmLjcbWuON1z+OjRhiJxo/Cnp++ncSKbbis28srKKZldWS5E8ch/nzVvsjC9fioQe5avwXvuPa0+rpPmTcIhyC+jlKdJTtyQG9AYvCAqcRiuEBzo8Ly3jmOq5npHg89NYiO+Oj8OHk/Un4GrZuD4ljC+45rh5KzJc1Zipp2SMdHI0PZI0tc12Yc1wsQfQr2E5QkpxdmtV4mDs1Zn5/0gwufC68d25w7t3ewTHPXZsseJGbXDf0IX0nB4mltPCdpb9JLk/3Ve6K2cXTloe06I6RxV1OJmWa9vhkivcxv4c2naDvHO4XB7RwE8FWdOWq4PmvfmT6dRTVy7UA2BAEAQBAEAQBAEAQBAEAQBAcxp7pS2hp7ts6plu2Jhzz3yOHutv6mw3q12Rs142tZ/Avif2Xe/TU01quRd55l2baNuras1E13wQP15HPz76YnWDCd+fidysPaXWbc2gsHh+qp6SkrK3CO6/2X4ItGnnldnui+elgaqh9hbeVnBXZnTV2VTjrSBo2N/Vd70fwfVUHWlvn6cPPf5EHG1c08q4ep0mGw2AXQEIuGBAZoD4UBFqo7hAcxitORmNozWM4RnFwkrp6M9Tad0YUdRv9CF8z2hgpYatKlL5PmuH57y6hNVYXX6yxCrTWUemOjUddTmF3gkb4opbXMb7b+LTsI+oCsNm7Qngq3WLVPSS5r3XD2ua6kFNWPEMNr6vC60+HUljOpJC4+CVm2xO8Ha1w68Qu/r0MPtLDLW8Xqmt6f7o0QE5U5Hu+jePwVsAmgdyfGba8Tt7Xj67DuXzvHYKrg6vV1F4Pg1zX7oWEKimrotbKIZiyAWQCyAWQCyAWQCyAWQCyAWQCyAptKtI4KGAyzG7jcRwtPjldwHAcTsHwCnbP2fVxtXJT3cXwS/dy4mupUUFdnidLT1mL15JN3vsXvsTHTRA5ADgM7N2uN+JK72pUw2ycKlwW5cZP3fF8F8kQUpVZHu+CYTDSwMp4Rqxxjf5nE5uc473E5lfO8ViqmJqurUer+ncu5FhGKirImuIAuVoWpktXYq62osC7ecgFb7LwDxVdQ/xWsvD87kZ1qipQvxMsJpt5X0hJJWRS7zqaSOwXoJgQH1AEBhI1AVGI09wgOZkvG+/snb91VbW2csZR7Pxrd7fP1JGHrdXLXcyzpZtx2HYf83L51VptNprVby0nHMsyJa0Gg5jTjQ2KvjvlFUxj8ua27bqScWfMbRvBttlbWqYGfOD3r7rv9ePdrq01Nd54vT1FdhdWbXgnZk5jvFHKy+Vxsew7iPQgru5wwu0sP/ui9z4p/Zr9uiEnKnI9o0P02pq5oaD3NSBd1O85niY3e235jeAuE2lsevgnmfahwkvvyf05MmU6qn4nTqpNoQBAEAQBAEAQBAEByemWndNRAxttUVW6FjsmZZGZ3sjltPDernZmxa2MeZ9mHPn/AOPPx3ehqqVlHTieUUFBX4xVl5JebjXmcCIadm0NaN3JgzO073Lsq1fCbJw6ilbkuMnzf3b0W5cEREpVJHt2jWj0FFAIYBzfI62vK73nH9BsC4DHY+rjKvWVH4LglyX7qTYQUFZFqoZsINVOONmjf9VJo0pTkoxV29xvilBXZVRXlfrbhkBy+6+j7MwEcHRyf5PWT7/ZcPPiVFes6sr8OB1GG01grE0lzG1AbEAQBAfCgI9RHcIDn8To73QFLDL3Z1HeXcfd68lzm29k9cnXortcVz/Pr4752FxOXsS3ehcU9RbJ2zcVw04cUTp076olrSaCo0k0cpq2Lu6hlyL6krcpIid7HfQ3B3hTcDtCvg556T8Vwfiv1mE4KSszxbSrQSsoXd6288DDrNqYQQ6O2YMjRnGR7wuOY2LvNn7aw2NWR9mT/wAXx8Hufhv7iHOlKBb6MdqtREBHWN/FxfxWENnaOfsybtuqeZULH9GqNW8sO8j5P4fdfVdyMoV2t56hgWlNFVgfh52Of/Cce7lHWN1j6jJcji9m4rC/ywaXPevNaEqNSMtzLlQTMIAgCAIAgOdx3TbD6W4lna+Qf6MH5sl+BAyb/UQrPCbHxmJ1hCy5vRfn5XNcqsYnmWknabWVJ7mka6lY86o7s69TJfcHDyk8G5811mC6O4fD/wByu87XPSK+XH56dxGnXlLREjRTsunmIlri6niJ1u6BvPJfM6x/0787u25DatW0OklKismG7Uuf+K8Ofp4iFBvWR69huHwwRNhgjbFEzYxgsOZPEneTmVxVevUrzdSpK7fFkxJJWRJK1HpBqai+Qybx4rfTpu/eSIQy6spZ5jK7Vb5AdvvH7LvdjbJ/pl1tVdt/8V78/LmVuJxHWPLHd6l3hdHsV8RDo6aKwQEkID6gCAIAgMXBAQ6qC4QHN4nQbckBVwVBjOq/y7ne715LnNrbEVa9agrS4rn+fXx3zcPisvZnu9C3p6m3NvL6LiKlJptNWaLCUFLVE5jwRcZqO01vI7TW8yQ8OP0h7OaCpJe1hpZjmZKezQ48Xx+U9QATxV3gtv4vDJRbzx5S+z3+q7jTKjGR53jPZXiERvD3dYwZgxuEUnXUebD0cV02G6S4SrpUvB9+q8190jRKhJbtSrZpDjFEdV0tXAAfLVML25bm9805fyqW8Bs7GaqMJd8XZ/8AFr6mOecS1p+1nEgMxSSc3QvBP9sgHyUOfRjBPc5r5r7pmSrzLKPtiqPapISeLZnt+RaVGfRSjwqy8l7oy/qHyEnbHUezSQj+aZ7v0aEXRSjxqy8l7sf1D5FXUdq+JvOqz8NETkBFC5z/AE13uufRSodGcFDWWZ+Lsvol6mLrzZHNJj9fk8VsjHZESn8LCQeLTqNcPQrb1uycD8Lgn3dqXnq/qeWqT5l9gnY/IbGsnbE3+HSjXd/3HgAf2lV2K6VQWlCDb5y0XktfqjOOHfFno2AaLUVGP+mha19rGV3jld1e7O3IWHJcxjNpYnFv+7O65bl5L/skRpxjuLlQTMwkkDdv7r1JvcZRi5biBU1NxcnVaOeXqpNKjKUlGCu2b1GMFdlNPUmU6rbhnHe79l3OydjLDWq1dZ/SP57/AC5ldiMS59mO71LXDKDZkr8hnS0lPZATmhAZIAgCAIAgCAwc1AQaqmugOfxHD+SApmufEcvE33T9OCq9obKo4xXekua+/P1JFHESp+BY0lY12bDY72nIjqFw+N2dWwrtVjpwfB/P9ZaU6sKq0LCOrHtZcwq10+RjKlyJLXA7M+i1tWNTTW8+oeHxwBFjmDuOYRaaoFTV6MYfIbyUdK9x9o08et8bXUyntHF01aFWS/8A0zB04vgQzoJhW38FD8CB8Lrf/wCtY/8A+WR51UORui0Nwxuyhpf6oGO/8gVhLa2OlvrS82vQ96qHItqWjijFoo44hwjjawfIKHUq1Kms5N+LbMkktxvWs9CAxe8DabIk3uPUm9xGlq/d+J+y2qnzN0aXMrayuazzG7j7IzcfsFaYHZlfFv8Atq0eb3fn5CpWhSWvkVrjJMfFk3c0bB14ldxgNmUcHHs6y4t7/wALu87lVWryqvXdyLrDsP5KxNJ0NJTWQFgxqAzQBAEAQBAEAQBAYOagIlRTAoClrsOvuQHP1eHkG4uCN4yIWM4RnFxkrp8GeptO6MY8QkZlINce8MnfY/Jc7jOjlKp2qDyvk9V7r6k2ljZLSepPpq5jvI6x4eV3wXM4rZmJw/8AJDTmtV5+5OhWp1NzJzKpw22PVVrpo9dKLNrawbwR0zWLpswdF8DMVLOPyKxySMOrkZd+3iF5lfI8yS5Dv28QmWXI9yS5GJqWcb+hXuSR71UjW6sG4H1yWSpMyVF8Wan1Tjy6LNU0jNUoogVNfG3zOu7gPE79vVWeF2VisR8ELLm9F+flcxnXp097K+XEJH5MGoOO137Lp8H0eo0u1Wed8ty93+6EGrjZS0jp6mdJhxJubknecyV0CSirJWRCbuX9Dh1ty9Bd01MAgJrGoDNAEAQBAEAQBAEAQBAYkIDRLCCgK+poQdyAp6vC+SAp6nC+SAjgTM8r3W4HxD5qBX2ZhK+s6avzWj+ljdCvUjuZsbiko8zGu6Xb91VVejVCX8c2vGz9iRHHTW9I2txkb43joQfsoM+jFVfDUT8U17m1Y+PFMyGMR8H/ANo+60vo3i+cfN+xl/XU+8HGY/dkP9I+6Lo3i+cfN+w/rqfJmDsZHsxuPUgfdb4dGKr+Kol4Jv2MXj48EanYpKfKxret3H6KdS6NYePxyk/Je/qaZY6b3JI1ObM/zOcRwHhHwCtqGzsLQ1p01fnvfm7kedepPeyRTYXyU01FxSYXyQFxS0IG5AWUUACA3hqAyQBAEAQBAEAQBAEAQBAEB8sgMXMQGiSnBQEOahB3ICBNho4ICFLhXJARn4TyQGo4TyQAYTyQG1mE8kBJiwrkgJkOGDggJ8NCBuQEyOmAQEhrEBlZAfUAQBAEAQBAEAQBAEAQBAEAQBAYlAYPQGh6AjvQGhyAwKABAZtQG5iAkMQG9iA2BAZIAgCAIAgCAIAgCA//2Q=="/>
          <p:cNvSpPr>
            <a:spLocks noChangeAspect="1" noChangeArrowheads="1"/>
          </p:cNvSpPr>
          <p:nvPr/>
        </p:nvSpPr>
        <p:spPr bwMode="auto">
          <a:xfrm>
            <a:off x="6350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CEAAkGBxATEBQQEBIRDxAQFBYUFxAPDxQQEhEUFBQWFhUVFBUZHCggGBomHBQVITEhJSkrLi4uFx81ODMsOigtLi4BCgoKDg0OGhAQGiwkICQsLC8sMCwsLCwtLCwtLCwvLCwsLCwsLCwwLiwsLCwsLS0sLCwsLywsLCwsLCwsLCwsLP/AABEIAOEA4QMBEQACEQEDEQH/xAAcAAEAAgMBAQEAAAAAAAAAAAAABAUCAwYHAQj/xAA+EAABAwICBwUGBAUDBQAAAAABAAIDBBEFIQYSMUFRYXEHEyIygUJSkaHB0RQjseFTcoKS8ENioiSTsrPS/8QAGwEBAAIDAQEAAAAAAAAAAAAAAAQFAgMGAQf/xAA7EQACAQIDBAgGAQMEAQUAAAAAAQIDEQQSIQUxQVEGEyJhcZGx0TKBocHh8DMUI0IkUqLxchU0U2KC/9oADAMBAAIRAxEAPwD3FAEAQBAEAQBAEAQBAEAQHy6AXQC6AXQH26AIAgCAIAgCAIAgCAIAgCAIAgCAIAgCAIAgPl0Bg6QBAV9TjULctcOPBni/TJV9bamFpaOd33a+mhKp4OtPdG3joV02kw9iMnm5wHyF1WVOkUF/HBvxdvS5LhsuX+UvL9RFfpFMdgYPQn6qFPpBiH8MYrzf3N62ZSW9v9+RqOOz+80f0hant3FvivI2LZ1Dk/MDHp+LT/SEW3cWuXkHs6hyfmbY9IpRtaw9AR9Vvh0hrr4oxfmvuzXLZlLg39CXDpK322OH8pDv1splLpDSf8kGvDX2I89lyXwyT8dPcsqbGIX5B4B4O8J+e1WlDaWFraRmr8np6kSphK0N8fLUnNkCnEYzBQH1AEAQBAEAQBAEAQBAEAQBAEAQHwlAaZqhrQS4gAbybBYznGEc0nZd57GLk7JXZRV2kI2RDW/3OyHoNpXP4vb8I9mgr973eW9/Qs6OzW9ajt3IpJ6qWU2c5zr7GjZ6NC5+tjMRinacm+5bvJFnTo0qSvFW7/yS6XAZ35lojHF5sfgM1KobFxVXVrKu/wBt/nY01MfRhxv4FnDou325HHkxob8zdWtPo7BfyTb8Fb1uQ57Ul/jHz/UTGaPU42tc7q8/Symx2Jg1vi3839rGh7Qrvc7fI2DA6b+H/wA3/dbFsfBr/D6v3MP66v8A7vovYxOA03uW6Pf91i9jYL/Z9X7nqx9f/d9F7EeXRmE+Vz2+oI+YUepsDDS+FtfU2x2nVW9JkCo0ZkHke1/IgsP1Crq3R6rH+OSfjp7kqG06b+JNfUqamjkjykY5vMjI9DsKpq+ErUH/AHItennuJ1OtCp8DuZUtdLH5HED3Tm34LbhtoYjD/BJ25PVeXsYVcNSq/Evcu6HSBpykGofeGbfuF0OE29TnaNZZXz4e6+viVlbZso603f1LyKcEXBBB3g3BV9GSklKLumVrTTszcCsjw+oAgCAIAgCAIAgCAIAgCAwc5AVWJ4u2PIeJ/ujd1O5VmP2pSwvZ3y5e/L1JeGwc62u5c/Y5mqq5JTd5vwaNg6BcficZWxUrzd+SW75L9ZeUqEKKtFFnh2j73eKUmNvujzn/AOVZ4LYc6lpVnlXLj+PXuIlfaEY6U9X9PydFSUccYtG0N57XHqdq6bD4Wjh1anFL1895U1a1So7zdzfdSLmoXS4F0uBdLgXS4F0uBdLg+OAIsQCDuOYK8aTVmeq6d0U9fo/G/OP8p3Daw+m70VLi9iUavapdl/Ty4fLyJ9HaFSGk9V9Tm6yjkjdqvFuB2g9CuWxOFq4eWWorej8C3pVoVVeLMqOtkjN2HLe07D6LZhMfWwrvB6cU9z/e4xrYeFZdpfPidNhuLMky8rt7T9OK7HA7SpYtWWkuK9uZR4jCzovXVcy0a9WJFM0AQBAEAQBAEAQBAEBre+yA5/F8YtdkZz3u4chzXO7U2z1TdKh8XF8u5d/p47rPCYHN26m7guZRQxOe4NaC5zj8eZK5enTqV55Y6tlvKUYRu9EjqsKwlkXiNnSe9ubyb912Gz9mU8MlKWs+fLw995SYnFyq6LSP7vLK6tbkMXS4F0uBdLgXS4F0uBdLgXS4F0uBdLgXS4NdRC17S14Dmncf1HArVWpQrQcKiumZwnKEs0XZnK4rhTojrDxRnfvbyd91x+0dmSwzzR1h6ePuXeGxaqqz0f7uK5pINxkRvGRCrIzlFqUXZolNJqzOiwjF9azH5O3Hc7912Gy9rqvalV0nz5/n9RSYvBdX24bvT8F7G+6vSvNgQH1AEAQBAEAQBAa3vsgOexvFCLxsOftOG7kOa53bO1HTvQpPXi+Xcu/08d1ngsJm/uT3cFzKJjCSABcnIAbyuUhBzkoxV2y3bSV2dZhVAIm7i93md9ByXZ7PwUcLDnJ739l3FHicQ6su7gTrqwuRrC6XFhdLiwulxYXS4sLpcWF0uLC6XFhdLiwulxYXS4sLpcWF0uLGLwCCCAQciDsIXkkpJxlqmeq6d0cpi2H9064zjdsPD/aVxu0sD/TTvH4Xu7u4vMNiOtjrvX7cgKtTtuJJ0ODYnfwPPiGw+8Puuy2RtTr11VV9tbu/8/8AZSY3CdW88N3p+C+jfdXpXm1AEAQBAEAQGLnICmxnENRth5nbOXNVe1cf/S0uz8T3d3f8vUl4TD9bPXct/scwSuEbbd2X60LzAKOw71205N5cT9Piui2NhEl18t/D7v7Fdja1/wC2vmXV1f3K6wulxYXS4sLpcWF0uLC6XFhdLiwulxYXS4sLpcWF0uLC6XFhdLiwulxYXS4saqqFr2Fjth+R3ELTXpRrU3TluZnTm6clJHITRFri121psuHq0pUpuEt6L6E1KKkjFriDcZEb1jCcoSUouzR60mrM6fCa/Xbn5hkR9V32zccsXSzf5Levv4M57FYd0Z24PcXDHKwIxmgCAIAgPhKAh1k4aCTkAsKk404ucnotWexi5NJHIVUxe8uO/YOA3BfPMbipYms6kvl3Lgv3idHRpKlBRR8ghLnBo9o26cStNGk6tSMFxZnOeWLkdWwAAAZACwHILtopRiorcijd27syussx5YXTMLC6ZhYXTMLC6ZhYXTMLC6ZhYXTMLC6ZhYXTMLC6ZhYXTMLC6ZhYXTMLC6ZhYXTMLFNj8GyQfyn6fX5Kg2zR+GqvB/YscFU3wZT2VCTzdSTljw4bN44hTtn4x4Wup8Nz8PxvNGIoqrBx48DraSe4C+hRkpJNbmc6007Mmgr08PqAIAgNcrkBzeOVN7MG/M9N3+clzfSHF5YKhHjq/Dh5v0LLZ9K7dR8NEVFlyJbFhgsfjLvdHzP7XVtsiF6rnyXr+si4uXYS5l1ddDmK6wumYWF0zCxX4vjtLSgOqZ4oA7Z3jwC7+Vu0+gWcYyn8KPG0t5GwnS3D6l/d09VDJIdketqvPRrrE+i9lTnHVo8Uky5uteYysLpmFhdMwsLpmFhdMwsLpmFhdMwsa6ipYxpfI9sbBtc9wa0dScl6m3uBoocWppiRBPDMRtEUzJCOuqSvWpR3o8TTJd1jmPbC6ZhYXTMLGiuZrRuHK/qM/oo2Mj1lCUe701NtF5ZpnOWXIlsLIC4wWp9k7tnRdnsDF9bRdGW+O7w/HsU+0KWWedcfU6KF11flebUAQHwoCHWS2CA5Od+s4u4n5bl83x2JeIryqc3p4cPodFRp9XBRNdlENpa4OLNceJ/Qfur3ZWlOT7/sQsV8SRP1laZiLYayZhY57TrShtBSGawdM86kTDsdIQTc/wC0AEnpbet+HpurO3DiYTllR+dcQrpZ5XTTvdLK83c95uTyG4AbgMgrmMVFWRDbvvI4OwjIjMEGxBGwg7ivQe4dlGmr6phpKl2tUwt1mSHbNELA63F7bi53gg8VV4ujk7UdxJpTvoz0PWULMbrDWTMLDWTMLDWTMLDWTMLFZpLjsVHTPqZc2sFgweaR5yaxvMn4C53LZSi6klFGMmoq5+c9I9IKmtlMtS/Wz8MYv3cQ3Bjd3Xad6uqdONNWiQ5ScnqVsT3NcHsLmPabtexxa9p4tcMweizeujPD3Lsu04dWNNLUkGqibrB+Q7+MZFxHvi4vxuDxtVYqj1faju9CTSnfRnf6yh5jdYayZhYXTMDnC3dwXHyVm0Wydz5ZeHpsp36rwfT0VhsvE/0+JjLg9H4P23/I0Ymn1lJryOqopbhfQznycEB9QGDygKTGJrNPPL4qu2tX6nCTkt7VvPT0JGEhnqpfPyKKy+eF7c+2QFlhh8B/m+gV1s1/2n4/ZETEfEvAmayscxHsNZMwseGds2KGXEBAD4KWNrbcJJQHvP8Ab3fwV3gIWpZuf2/WRKz7Vi87DNFaSpE9XUxsqDFIIo45Wh7GHUD3PLDkT4gATsseKnGgy7c9FaSnbBV00bKd0shifHE0MY/wOe1+qMg4apBI26wvsQHm+jOKGmrIKgGwikbrZ2/Ld4ZL/wBLnLVVhng4mcXZpn6duubzE+w1kzCw1kzCw1kzCw1kzCx43234sXVENID4Imd84bi+Qlrb8w1rv71b7Oh2HPnoRa71saOxzQynr5ZpaoGSGm1AIQ4tEj36xu8jPVAbs363KysjQWfbJoJSUkMdZRs7hrpBFJCHEsOs1xa9oJ8J8FiBkb33G4Hm+j+KOpaqGpabdzIHOtvZskHq0uC11IZ4OPM9i7O5+nw8HMZg71zeYsD7rLzMLC6ZhYon7T1K5eo7zfiyyW4+WWB6fCEPUy8wma4C+kYCv1+GhU5rXxWj+pz+IhkqSiXkZUw0maA0zuyQHNYs+5A53XM9JatqdOnzbflp9yx2fHWUiFZcgWdxZBcm4e7aOhVns6ekokeutzJl1ZZiPYXTMLH5x0/cTilYT/GI9A1oHyAXT4T+CHgV9T42Z6F6ZVWGyufBqPZKAJIZb6j9W+qQRm1wuc+eYOVpBgfdNNM6rEpGvn1I44gRHDFfUZrW1nEnNzjYZ8sgM7gc1N5T0P6L1bwfqigeTFGTtLGE9S0LkZytJlktxvuscx7YXTMLC6ZhYXTMLH577UJS7Fqm/smJo5AQRn9SfiukwP8A7ePz9WQK3xs+aA6aS4ZM97GCaKYBskJdqa2qTqua6xs4azt2d+hEs1k3tE7QpcT7uMRfh6eJ2uI9fXc99i0OebACwLgAOJzOVgOJcMl6D9O6OSl1HTOO11PCT1MbSVylZ2qSXe/UsYfCixutWYysYudYE8AvJVMsWz1K7sVFlzZPFkFxZBcl4W+xtzXa9HaubDyhyf0a97lVtCNqilzR0tO7JdAQCQgIlW7JAczWG8nRcX0knfERjyj6tltgFak33muy5wmCyA20zrO65KThamSou/QwqK8SddW+YjC6ZgeA9qdEY8UmO6YRyjoWBh/5RuXUbNqZ8PHuuv3zK+urTZyanGoucLwNstHVVZqYoXUmpanePzJ9c28J1hbgMjc3GW1AVlHSOlkZC3zTPbGLZ5vcG3+axlNQi5Phr5HqV3Y/UTGgAAbAAB0C4tzuWdjK6Zj0XTMBdMwF0zA8H7W6TUxSR9sp445L8bN7s/8Ar+a6bZk82HS5Nr7/AHIFdWmcarA0lvg2js1TBV1ETogygiEsgkeWuc06xswAG5sx2224b0BUapOTRdxyA4k5AfFLpasH6iw6n7uGOL+FGxn9rQ36Li51M0nLmy0irKxIuscx6aap/htxyUXF1bU7czZTXaIVlUkgWQCyAypDZ66nozPt1I9yflf3IO0F2Ys6ajdkuuKsmICDWnJAc3L5yuF6Qv8A1b8EXGD/AIfmLKhuSRZLgWS4Jsb7hWtKrnjcjyjZmV1tzGJwXa3o46op21MTS6alvdrRcvhObrDeWkB3TWVtsnFqnUdOT0l6/nd5EfEU7q64HigK6cgi3yQHofZDo46Wo/HSN/Jp7iMkZPmIIJHENBPqRwKp9r4tQh1K3vf3L8+hIw9O7zM9luuazE4XTMBdMwF0zAXTMDge13R8z0zamNutLSaxcBmXQutr9dUgO6ayttkYtU6vVy3S9eHnuI+Ip3V1wPFV05BPoJzsSL5GxtcXvY8cwPggOv7MNH3VNa2Vw/IpCJHEjJzxnGzrezujeYVdtTFKjRcVvlovDi/sbqEM0r8j3i65LMWAuvcwIk7rnkFWYirnl3I3wVka7LRczFkuBZLgxj866Lo2/wDUy/8AF+qIuO/iXj7nSUByXbFQT0BAr9iA513nXCdIlbFvwRcYP+H5mdlQG8WQCyAyjdY8ltpVcj7jGSuSFYZjUEzA4LSXswpp3mWneaSRxu5oYHwuJ2kMuC09DbkrjC7aqUo5aizLyfmRp4ZS1WhX4V2RxteHVVQZmD/Thj7rW5OeXE26WPNb62321alCz5t3+hjHCriz0ilpmRsbHE1scbAGtY0Wa0DcAqKdWU5OUndslJJKyNqxzHoTMAmYBMwCZgEzA820p7LGSvdLQvZAXXJgkB7q59xwuWDlYjhZXuE244RUayv3rf8APn9CLUw13eJT4Z2SVRf/ANTNDFHv7guleRy1mtDeufRSqu3qKX9uLb79F6s1xwsuLPVMGwmGlhbBTs1I2+pcTtc473Hiudr4mdabnN3ZMjFRVkTVqzGRhK/dvWitVyqy3mUVc0WUE2iyAWQCyA0jzeq6To0v9TJ//V+qI2O/iXj7nRYfsXbFSWKAg1+xAc4/z+q4rpLC2IjLnH0bLXAu9JrvN1lzJIFkFxZALILmbHLdSq5dGYtXNqlZjAJcBLgJcBLgJcBLgJcBLgJcBLgJcBLgxc6y1zq5T1K5pKiNtu7NgsvALILiyAWQEZp8Q6rrejEO3UlySXnf2Iu0H2Yo6TDxkuuKwsEBErRkgOZqR4yuZ6TUr06dTk2vP/osNny7UokgLiSYLIBZALIBZAZNKzhUcTxozBW9TT3GJ9WVzwJcBLgJcBLgJcBLgJcBLgLy56YuctcqvI9SNa0N3MhZALIBZALID5JkCvVvPY6siwZvHILuujlLLhpTf+UvovzcgY+V6iXJHTUIyXQkEnoCPVNyQHM4g2zgVXbWoddhJxW9K6+Wpvw08tVMygOXRfNZby2nozbZYmIsgFkAsgFkAS54fQVsVTmeWMgs1JM8PtlkBZALIBZALIAvG7AxJWDqLge2MStbk2eiy8PRZALIBZALIBZAaak7lnAzp8zThwu4nmvp2AodRhoU+KWvi9X9SmrTz1HI6mjbkphqJaA1zDJAc7i0WRQEKkk2c8vVfMtpYX+nrzp8np4Pd9C7hPrKakTbKuMTl+0XE6umojNSWDmvaHyFoeY4zcazWkWPi1RnewOzhbbFw+HxGKVOvus7Ldd8r791zTXnKMbxK3s20zdWB8FSW/iYxrNc1oYJY8gTYZawO21siOalbc2RHCNVaN8j0fGz9nw/6MKFbPo953Vlz5JFkAsgFkAsvAF6m0D7dZZ2BdOsZ5YXTrGD4vMz5nosvALIBZALIBZALIDzXtE0/lp5jS0ZYHsH5szmh5Y4i4YwHw3AsSSDttxXVbF2HCvT6/EJ2fwrddc3x8LWIlau4vLE7jRuWofSQPqgBUPja54A1czmLjcbWuON1z+OjRhiJxo/Cnp++ncSKbbis28srKKZldWS5E8ch/nzVvsjC9fioQe5avwXvuPa0+rpPmTcIhyC+jlKdJTtyQG9AYvCAqcRiuEBzo8Ly3jmOq5npHg89NYiO+Oj8OHk/Un4GrZuD4ljC+45rh5KzJc1Zipp2SMdHI0PZI0tc12Yc1wsQfQr2E5QkpxdmtV4mDs1Zn5/0gwufC68d25w7t3ewTHPXZsseJGbXDf0IX0nB4mltPCdpb9JLk/3Ve6K2cXTloe06I6RxV1OJmWa9vhkivcxv4c2naDvHO4XB7RwE8FWdOWq4PmvfmT6dRTVy7UA2BAEAQBAEAQBAEAQBAEAQBAcxp7pS2hp7ts6plu2Jhzz3yOHutv6mw3q12Rs142tZ/Avif2Xe/TU01quRd55l2baNuras1E13wQP15HPz76YnWDCd+fidysPaXWbc2gsHh+qp6SkrK3CO6/2X4ItGnnldnui+elgaqh9hbeVnBXZnTV2VTjrSBo2N/Vd70fwfVUHWlvn6cPPf5EHG1c08q4ep0mGw2AXQEIuGBAZoD4UBFqo7hAcxitORmNozWM4RnFwkrp6M9Tad0YUdRv9CF8z2hgpYatKlL5PmuH57y6hNVYXX6yxCrTWUemOjUddTmF3gkb4opbXMb7b+LTsI+oCsNm7Qngq3WLVPSS5r3XD2ua6kFNWPEMNr6vC60+HUljOpJC4+CVm2xO8Ha1w68Qu/r0MPtLDLW8Xqmt6f7o0QE5U5Hu+jePwVsAmgdyfGba8Tt7Xj67DuXzvHYKrg6vV1F4Pg1zX7oWEKimrotbKIZiyAWQCyAWQCyAWQCyAWQCyAWQCyAptKtI4KGAyzG7jcRwtPjldwHAcTsHwCnbP2fVxtXJT3cXwS/dy4mupUUFdnidLT1mL15JN3vsXvsTHTRA5ADgM7N2uN+JK72pUw2ycKlwW5cZP3fF8F8kQUpVZHu+CYTDSwMp4Rqxxjf5nE5uc473E5lfO8ViqmJqurUer+ncu5FhGKirImuIAuVoWpktXYq62osC7ecgFb7LwDxVdQ/xWsvD87kZ1qipQvxMsJpt5X0hJJWRS7zqaSOwXoJgQH1AEBhI1AVGI09wgOZkvG+/snb91VbW2csZR7Pxrd7fP1JGHrdXLXcyzpZtx2HYf83L51VptNprVby0nHMsyJa0Gg5jTjQ2KvjvlFUxj8ua27bqScWfMbRvBttlbWqYGfOD3r7rv9ePdrq01Nd54vT1FdhdWbXgnZk5jvFHKy+Vxsew7iPQgru5wwu0sP/ui9z4p/Zr9uiEnKnI9o0P02pq5oaD3NSBd1O85niY3e235jeAuE2lsevgnmfahwkvvyf05MmU6qn4nTqpNoQBAEAQBAEAQBAEByemWndNRAxttUVW6FjsmZZGZ3sjltPDernZmxa2MeZ9mHPn/AOPPx3ehqqVlHTieUUFBX4xVl5JebjXmcCIadm0NaN3JgzO073Lsq1fCbJw6ilbkuMnzf3b0W5cEREpVJHt2jWj0FFAIYBzfI62vK73nH9BsC4DHY+rjKvWVH4LglyX7qTYQUFZFqoZsINVOONmjf9VJo0pTkoxV29xvilBXZVRXlfrbhkBy+6+j7MwEcHRyf5PWT7/ZcPPiVFes6sr8OB1GG01grE0lzG1AbEAQBAfCgI9RHcIDn8To73QFLDL3Z1HeXcfd68lzm29k9cnXortcVz/Pr4752FxOXsS3ehcU9RbJ2zcVw04cUTp076olrSaCo0k0cpq2Lu6hlyL6krcpIid7HfQ3B3hTcDtCvg556T8Vwfiv1mE4KSszxbSrQSsoXd6288DDrNqYQQ6O2YMjRnGR7wuOY2LvNn7aw2NWR9mT/wAXx8Hufhv7iHOlKBb6MdqtREBHWN/FxfxWENnaOfsybtuqeZULH9GqNW8sO8j5P4fdfVdyMoV2t56hgWlNFVgfh52Of/Cce7lHWN1j6jJcji9m4rC/ywaXPevNaEqNSMtzLlQTMIAgCAIAgOdx3TbD6W4lna+Qf6MH5sl+BAyb/UQrPCbHxmJ1hCy5vRfn5XNcqsYnmWknabWVJ7mka6lY86o7s69TJfcHDyk8G5811mC6O4fD/wByu87XPSK+XH56dxGnXlLREjRTsunmIlri6niJ1u6BvPJfM6x/0787u25DatW0OklKismG7Uuf+K8Ofp4iFBvWR69huHwwRNhgjbFEzYxgsOZPEneTmVxVevUrzdSpK7fFkxJJWRJK1HpBqai+Qybx4rfTpu/eSIQy6spZ5jK7Vb5AdvvH7LvdjbJ/pl1tVdt/8V78/LmVuJxHWPLHd6l3hdHsV8RDo6aKwQEkID6gCAIAgMXBAQ6qC4QHN4nQbckBVwVBjOq/y7ne715LnNrbEVa9agrS4rn+fXx3zcPisvZnu9C3p6m3NvL6LiKlJptNWaLCUFLVE5jwRcZqO01vI7TW8yQ8OP0h7OaCpJe1hpZjmZKezQ48Xx+U9QATxV3gtv4vDJRbzx5S+z3+q7jTKjGR53jPZXiERvD3dYwZgxuEUnXUebD0cV02G6S4SrpUvB9+q8190jRKhJbtSrZpDjFEdV0tXAAfLVML25bm9805fyqW8Bs7GaqMJd8XZ/8AFr6mOecS1p+1nEgMxSSc3QvBP9sgHyUOfRjBPc5r5r7pmSrzLKPtiqPapISeLZnt+RaVGfRSjwqy8l7oy/qHyEnbHUezSQj+aZ7v0aEXRSjxqy8l7sf1D5FXUdq+JvOqz8NETkBFC5z/AE13uufRSodGcFDWWZ+Lsvol6mLrzZHNJj9fk8VsjHZESn8LCQeLTqNcPQrb1uycD8Lgn3dqXnq/qeWqT5l9gnY/IbGsnbE3+HSjXd/3HgAf2lV2K6VQWlCDb5y0XktfqjOOHfFno2AaLUVGP+mha19rGV3jld1e7O3IWHJcxjNpYnFv+7O65bl5L/skRpxjuLlQTMwkkDdv7r1JvcZRi5biBU1NxcnVaOeXqpNKjKUlGCu2b1GMFdlNPUmU6rbhnHe79l3OydjLDWq1dZ/SP57/AC5ldiMS59mO71LXDKDZkr8hnS0lPZATmhAZIAgCAIAgCAwc1AQaqmugOfxHD+SApmufEcvE33T9OCq9obKo4xXekua+/P1JFHESp+BY0lY12bDY72nIjqFw+N2dWwrtVjpwfB/P9ZaU6sKq0LCOrHtZcwq10+RjKlyJLXA7M+i1tWNTTW8+oeHxwBFjmDuOYRaaoFTV6MYfIbyUdK9x9o08et8bXUyntHF01aFWS/8A0zB04vgQzoJhW38FD8CB8Lrf/wCtY/8A+WR51UORui0Nwxuyhpf6oGO/8gVhLa2OlvrS82vQ96qHItqWjijFoo44hwjjawfIKHUq1Kms5N+LbMkktxvWs9CAxe8DabIk3uPUm9xGlq/d+J+y2qnzN0aXMrayuazzG7j7IzcfsFaYHZlfFv8Atq0eb3fn5CpWhSWvkVrjJMfFk3c0bB14ldxgNmUcHHs6y4t7/wALu87lVWryqvXdyLrDsP5KxNJ0NJTWQFgxqAzQBAEAQBAEAQBAYOagIlRTAoClrsOvuQHP1eHkG4uCN4yIWM4RnFxkrp8GeptO6MY8QkZlINce8MnfY/Jc7jOjlKp2qDyvk9V7r6k2ljZLSepPpq5jvI6x4eV3wXM4rZmJw/8AJDTmtV5+5OhWp1NzJzKpw22PVVrpo9dKLNrawbwR0zWLpswdF8DMVLOPyKxySMOrkZd+3iF5lfI8yS5Dv28QmWXI9yS5GJqWcb+hXuSR71UjW6sG4H1yWSpMyVF8Wan1Tjy6LNU0jNUoogVNfG3zOu7gPE79vVWeF2VisR8ELLm9F+flcxnXp097K+XEJH5MGoOO137Lp8H0eo0u1Wed8ty93+6EGrjZS0jp6mdJhxJubknecyV0CSirJWRCbuX9Dh1ty9Bd01MAgJrGoDNAEAQBAEAQBAEAQBAYkIDRLCCgK+poQdyAp6vC+SAp6nC+SAjgTM8r3W4HxD5qBX2ZhK+s6avzWj+ljdCvUjuZsbiko8zGu6Xb91VVejVCX8c2vGz9iRHHTW9I2txkb43joQfsoM+jFVfDUT8U17m1Y+PFMyGMR8H/ANo+60vo3i+cfN+xl/XU+8HGY/dkP9I+6Lo3i+cfN+w/rqfJmDsZHsxuPUgfdb4dGKr+Kol4Jv2MXj48EanYpKfKxret3H6KdS6NYePxyk/Je/qaZY6b3JI1ObM/zOcRwHhHwCtqGzsLQ1p01fnvfm7kedepPeyRTYXyU01FxSYXyQFxS0IG5AWUUACA3hqAyQBAEAQBAEAQBAEAQBAEB8sgMXMQGiSnBQEOahB3ICBNho4ICFLhXJARn4TyQGo4TyQAYTyQG1mE8kBJiwrkgJkOGDggJ8NCBuQEyOmAQEhrEBlZAfUAQBAEAQBAEAQBAEAQBAEAQBAYlAYPQGh6AjvQGhyAwKABAZtQG5iAkMQG9iA2BAZIAgCAIAgCAIAgCA//2Q=="/>
          <p:cNvSpPr>
            <a:spLocks noChangeAspect="1" noChangeArrowheads="1"/>
          </p:cNvSpPr>
          <p:nvPr/>
        </p:nvSpPr>
        <p:spPr bwMode="auto">
          <a:xfrm>
            <a:off x="215900" y="-231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87" y="2886447"/>
            <a:ext cx="72008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7" descr="data:image/jpeg;base64,/9j/4AAQSkZJRgABAQAAAQABAAD/2wCEAAkGBxAQEBAQEBAPEBAQDw8QDw8PDw8QEA8QFBEWFhURFBQYHCggGBolHBQUITIhJSkrLi4uFx8zODMsNyktLisBCgoKDg0OGhAQGywkHCQsLCwsLDQ0LCwsLCwsLCwsLCwyLCwsLCwsLC0sLCwsLCwsLCwsLCwsLCwsLCwsLSwsLP/AABEIAOAA4QMBEQACEQEDEQH/xAAcAAEAAQUBAQAAAAAAAAAAAAAAAwECBAUGBwj/xABHEAABAwICBwQHBQQGCwAAAAABAAIDBBEFIQYSMUFRYXEHEyKBMkJykaGxwRQjUmLRQ1OCojM0kpOy4RUXRFRjc4OUo9Lx/8QAGwEBAAIDAQEAAAAAAAAAAAAAAAECAwQFBgf/xAA0EQEAAgECBQEECAYDAAAAAAAAAQIDBBEFEiExQVETMmGxInGBkaHB4fAUFSNC0fEzUlP/2gAMAwEAAhEDEQA/APcUBAQEBAQEBAQEBAQEBAQEBAQEBAQEBAQEBAQEBAQEBAQEBAQEBAQEBAQEBAQEBAQEBAQEBAQEBAQEBAQEBAQEBAQEBBaXAIMOsxeCH+kljZw1nAE9Aom0R3TETPZqp9NKJv7Qu9mOUj+1q2+KwW1eGvey8Ybz4Yx07ptzZj0a39ViniOnjyyRpsk+FW6c0+9kw/gB+qr/ADPT+v4Sn+Ey+jJh0zo3ZGRzT+aOQfG1leuv09v7vmpOnyR4bSkxaCX+jljdya4E+5bNMlL+7MSxzWY7wzQ4K6qqAgICAgICAgICAgICAgICAgICDFra+KFpfK9jGNF3Oe4NaOpKbjjcW7QG5imjL+Est44+rRbWf5ADmtTNrMeP4yzUwWs5erxysqD45pNU+pH90z+XxHzcuXm4jknt0blNLWO6Gmw83vYXO07CepG1czJqLW6zLbpjpHhtqTDvZHkFqXyNmvTtDeUWDtdtktyyWCbdWLJqrU7Q2cejUJH9K74Lq6fQYMtd5zRE+n+5aluJZY/tRz6JMI8Ml/aaFmycHtEb48kT9fT/ACRxOZ96rS1ujT2Z2abb2rkXm+K/Lbu2a58WRZTVlTB6L32Hqk6w+K3cPFc+Ptbf6+ql9Jit4b7D9KL5Stt+Zv1b+i7Gn41jt0yRt8fDRyaG0da9XQ01WyQXY4OHI7Oq7FMlbxzVneGlas1naU6ugQEBAQEBAQEBAQEBAQEFrnAbUHG6UadR07nQQAT1A9JoNo4ecrt3QZ/NYcuauOOq9aTZwk9ZNUv15nmZ+0FwtDEf+FHsHU3PNcfUay1vqbmPDEJYqTO7ruO8nNcy+RtVqzoogNy17WZYhlsFlimV4ZDHlY5WiUzJjxVJhbdkx1rxscfeqTCs46T4ZUeKPG+6bzHlinTUlMMUcdoCpPXux/wsR2Yszmu3KGakTVhyU4VotLLE7kLnxnWY4tPEb+RG8La0+syYLb0nb5KZMNMkbWh0OGY+CQyYBjtz/Ud+hXqdDxbHn2rfpb8JcnPo7Y+tesN8DdddpqoCAgICAgICAgICAgslkDRcoPL9KtM5KmR9LQOIYy/2iqbnqgbWx/LW93Eamo1MY42juy48e/dzdHQDYBZgN7bS473OO8lcPLmm07t6tNm2jiA2LTtZmiE7GrDMskJmhYpleF4VJlK8FRKUjSqSleCoSkaVVKRpVZSkBUIXKEKWUJ3A0bCLgqYtsiW1wytdFZpJfHzzdH+o+S9Jw3i812x5p6evp/mPk5mo00T1r3+boo3hwBBuDsXp4nfrDnL1IICAgICAgICAgte8AXKDzLSjGZ8TqjhVASAP65Ui+rGzewEe49bcbYMuSY+jXuvWPMocWpYKRraClHhjsZ5MtaWS288BwXD1U7X2332buGu8c0sWNlgtC1mxEJAsEyyxCRqxzK0LwqSsvCqlVQJAqpXhQle0qEpWlQlK1VQkAUK7rtVQjdQhVTukhdYqazspeN21w+q1DY+id3DmOS9HwnifJMYck9PHw/T5OdqMPN9KO7etdfNeqaCqAgICAgICAgFBwPaXpQ+BjaWmuaupPdxBu1gORk63yHM8iseS/JXdatd5TYNhTMEw47HVUtjJIcy+V26+8NufjxWpkv7DHN596WWtfaX2js5SEEkucSXE3JOZJXn72dGITXWtaWSIXtCxzK6QKkpXhVWXBQKhQLwqpSBQL2qEpWqFkrVCEzVCkpmhNmOZVLFGxzI3MsqTC0SngffL1hsUxZjvG3Xw3GGVXqny5cl7Lg+v9tT2d/ej8Y/RzNRi5Z3js2i7bWEBAQEBAQEGBjNeyCF8ryGtYxznE7gBclB5p2b0T8Rr58VnHhjdqwNPqH1G/wALST1dda0f1Mm/iPmyz9Gu3q22neId5UCIHwxCx9s5n6BcniObmycviG3pqbV39WiYuTaW1EJGhYZlkhK0KkrLwqpHvDQXOIa0C5LiAAOJJSImZ2g32IJWvAcxzXtOxzXBwPmEtWaztMbETE9YSqiV7VCV7VUSNUJStUJKWqjkv3ckcmqbO1HtfY8DY5K1qWr70TCItE9pZbVRWU8aljsyGtupYplR0SrMEWY0jSDcblimNmaJiWVTzXz2Hf8AqtjS57YckXr3hgy4+m0ugpZdZoO/evoODNXNji9e0uTavLOydZVRAQEBAQCg8r7X8YJbHRsJvKdeS37tpFm+biOoDlizX5ar0jeXZYDRtw3DWAgAxxd5J+aVwuR77DyVJtGHDMz4j8U7c99nnbpTI9z3G7nOLieZN15fJaZmZl1YjaNk7Vr2leEjQsUrrwqpXBQPLu1LGnPmFI1xEcQa6QA+lKcxfoLe8r0vBtNFcftpjrPb6nN1uWZtyR2hhdm2NOgq2wk/c1B1HAnJslvA8c72HnyWbi2mjLhm8e9X5eVNJlmt+XxL2ReRddc1RKUjVUSNUJcH2tY86CCOljcWvqLmQg5iEZav8R/wldzgmljJknLaOle31/o0ddlmtYpHn5PNtFcdkoKmOdhOqCBKwbJIz6TSN53jmAvQ6zS11GKaT38fCXOw5Zx2i0PpSFwcAQbggEHiDsK8DMTE7S7k9WQxFJZERVoYbMkNukwxb7IJ4ljtDJS7BaS03WNszHNDe4bNmODvmvVcB1W8Thn64/NytTTad22XpGoICAgICCKpk1Wk8kHi0INfjLCfEw1Oq3/k0/pe94k+C1s30r1qy06RMu97QcSsxlO05uIfJyaL2Hvz8lpcTzdIxx9rNpadeZxMAXBtLfhktWGZXhKFRZUKqVwUDwXSaYvrapx31E1ugeQB7gF7jSV5cFI+EfJw8075LT8WFSzmORkg2se146tII+SzXrF6zWfPRSs7TEvo0r589CuaolKRqgXtVUvGO1uUuxG34KeJo5DxO+bivYcErtpd/WZcfXTvl+xxa67TfSmhc5kw+ieTcmmiBJ2khtifgvA66vLqckR6y7mGd8dZ+DftWstKdhUwxSy4irMFoXytVJhWstbVR7xvWG0NzHbwmw2Ta3ePEPJbmgzzhzVv6T/th1NN43dHC64B4hfQXJXoCAgICDR6X4gKelmlOyON78/yi6DzTQa1PiEbX5mno2Mcd7pnwiR56l8jgtLNk5c31MmOvNj39W00qa/vQ6T0pBr+ROS42r5ube3eerewbbdGthWhZswyGrDK8JAqJVChK4KB4LpNCY62qad1RMR0LyQfcQvb6O0WwUn4R8nDzRtktHxYVLAZJGRjbI9rB1cQB81nvaKVm0+I3UrG8xD6NK+fPQqtUSlI1QJAoS8Y7W4i3Eb/AI6eJw6eJvzaV6/glt9Lt6TLj66Nsv2OLXXab6U0MgMeH0bCLEU0VwdxLQSPivA663Nqckx6y7uGu2OsfBvmlayZTMKmGOWTC5WYrwySclWWHywphtHFYrQ2Kz5Y9I7VeOuaY+7Lljmo6Ogd4SPwkjy3L6BocntNPSfht93RxskbWllLbUEBAQEHDdqjyaN0Q/byU8FuIlnYx38pcpiN5iETO0TLnND6f7Ri1U71RUTE+yx2qPkAubavtM8x8WxT6OKG37Qv6yzlE35lc/iX/N9kNnS+40ES5Nm5CdqxSvC8KBUKErgqjy/tRwVzJhVsaTHKGtlIHoyDIE8iLe5el4NqYtT2M947fU5utxTFueOzC7N8FdPVNnI+5pzrEkZOksdVoPG9j5c1m4tqYx4ZpHvW+XlTSYptfm8Q9jC8k66oUJSNVRIFCXC9rGAungjqYmlz6e4kAFyYTnfnY/AldvguqjHknFaelu31/q0dbim1YtHj5PN9FMCkrqmOFgOpcGZ42RxjaSdx3DmvQ6zVV02Kbz38fGXOw4pyXisPpGJoAAAsAAAOAGwLwMzvO8u9snaUUlK0qWOYTxuVoY7QyQ5JYZhjVBWKzNRjj0geKindl/t2b7DnZu5hp+FvovacFtvp5j0n8ocjPH0mwXXYRAQEBBwPaXJb7LfZ9tpif4X630V8fvQrf3Za3sb8T6yQ7S4Z+09xK5+n65LS2MnSsQze0RtqiM8Yh/id+i5nFI/rfZH5trSe45yErkWbkMhqxSuvCgVChK4KEjmhwIcAQRYggEEcCCoiZid4O6sMTWANY1rWjY1oDQOgCWtNp3md5IiI7JAqpXBQle0qEpGlVEjSoFaanjjvqMYzWN3ajGt1jxNtpVrXtb3pmSKxHZltKxpSNcikwlaVKkwlY5TEscwyGvUyxTCGZyx2ZKQijzI6qKd2SzeYefH/AAN+bl6/gc/07x8YcnUeP36Nmu41xAQEBB5t2vO1YYn/AIamE/zW+qROxtut7Fm+CrO8SRjyIcVo6aP6lmbLPSGf2ks8cLuLHD3H/Nc/isf1In4fnLZ0nuy5OErjWbsMkFYpWXhQlcFCVQoSuCqLgiVQoFyhK4KBICoSvaVAmYVCU7FAvBUIlI1yKzCRrlKkwlD03Y9kUjlSZXiF1Lm5Tj7mXpVusP8A6R3Jjfm5ev4JH9O/1x8nJ1Hj7W1Xba4gICAg897Y6fWw+Vw2s7uToGSNcfgCkphg9kkmpLIzdUUsM7eZY4sd8StTH9HLt6wyWnev1Szu0OoD5YmA31WG/Un/AOLkcRyRfJG3iG5pa7V6uXhXLs24ZLSsUrLwVVKRoUStCQBVSuDVCSygDlnu4oMabEoGenPCz2pWN+ZWSuHJb3azP2SpN6x3mEDdIKI/7ZS/9xF+qvOj1H/nb7pR7bH/ANo+9nU9bE/0JY3ey9rvkVgtivXvEwvFqz2llgrGslY5QlkMcoSv1lCFWuREwka5QrML9dRKuyNzlSV4hlYc27gs2GOrBnnardYZnJKeDg0eTR9SV7Pg9NsEz6z+UQ5WfvEfBs11WAQEBAQc/pnQCelljPrxvZ7xZB5loHiXd0+H1LsjTVMtHUje2OYXF+jg9aWomaTW8eJZqRvM19WZjVUJZ5HjNveyavs6xsuDmnmmZdDH0jZjxrUszwnasUpXtVUpo1WVoTBVWc5jum9HSks1jPKP2cWYB4OfsHxPJdDT8Lz5uu20es/4a2XV46dO8uMn04xKsdqUkXd/lhZ3sg6vIsPcF168L0uCObNO/wBfSPuac6vNknakLBoljFT4p3uaD+/qL5cmtJt0yU/zDQ4elI+6Pz6I/htRf3vxlkx9mEvrVUQ9mN7vqFitx2nik/evGgt5sl/1Wu/3xv8AcH/3Vf59H/n+P6J/l8/9vwQTdmFS3OOohcRsuHs+OavXjuKelqT+EqzoLx2mEP8AojHaLON0zmj91KJWf3ZN/wCVX/ieHaj3tt/jG0/f+qvstTj7b/Nm4X2m1ETu7rIA+xs4tHdSt6tORPLJYc3A8V45sNtvxj7/APa9NdevS8PQcA0opK0fcSgvHpROBZIP4TtHMXC4Wp0ObT/8kdPXw38WemT3ZbsPWozrw5QJGuUImFxcqyjZZdQts2uFttdx3C62sEeWjqZ36Nrgbfu9Y7Xlz/7Rv9V7jQ4+TT0j4b/f1cvNO95+77myW2xiAgICDGr4tZhHJB4RMw0tZiFE7KOptPFw1r6wPXW1wtbUV3rMMtO8SyaCW7c9/wA1wctW/SWdGtK0NiE4WGVl4VUsbFMVhpYzLM8NbsA2uefwtG8rJhwXzW5aRvKt8laRvZ53iGkFfishgpWOZDsLWG12nfLJuHLZ1XfxaTTaKvtMs72/faP39jn2zZc88tO377uh0f7OaeIB9U7v5MiY2ktiaeHF3w6LR1XGcl+mL6Mevn9Gxi0VY636z+DuKaCOJoZGxkbRsaxoa0eQXFve153tO8t6sREbQPKhKO6IAVAuDlAvDlCWLiWFU9S3VnhZKNxcPEOjhmPJZsOoy4Z3x2mFL463ja0buCx7s3fGe+oJHXadYRPdqvaRmO7k49bdV3dLxqtvoaiPt8fbDQy6GY645XaNdoM0D/s2JNf4Tq985pEsZ3CRu8c9vVRq+EUy19rpp+zxP1GHWWrPLlen01QyRrXsc17HAOa9pBa4HeCF5u1JrM1tG0w6cTExvDIa5UlK8lVSRC5SIRadobR9xHqD0pCGDzyJ91z5LqaLD7TJWnrP4eXOy223t6OjpY9VoHAAL3DlJkBAQEBBRwQeP9sOEFhirWA3hdqyW/dPIuT0Nj5lUvXeFqTtLm8DnD7tv6Wbeq4manVu1ny3dOeK5l4bVZTztdqO1Mn6rtQnOzrZH32WGNuaN+zJ46PPdHdNnQxTtrHPklY4mIO9Jx2GMndY5+9dvVcMjJes4YiInv8A5aOLVcsTF+7Ew3DarGZu/qHFkDSRcZAD8EQPxPzWXLnw6DHyY43t++sqUpfUW5rdv32el4Zh8VNGIoWBjBw2uPFx2k8yvO5s18tua87y6VKVpG1WaHLBsuvD1CVC5QlYUFLoKgqErgVAvDlAvDlA02kujNPXstINSUCzJ2ga7bbAfxNz2c9y3dHrsult9HrXzHj/AGw5tPXLHXv6uBwrF6vA6j7PUNL6ZxJ1Rcgt/eQk7+I+W1d7Np8HEsXtMfS/76S59MmTTW5bdv32b2k0rnrcZhipJXfZG5OaB4ZGBpL3uBHGwHQcVpX0GPT6C1ssfTn8PSGeuotkzxFJ+i9NeV5t0oZFHHvKy0qw5bNnhsfeTX9WMZe0R+n+Jep4Np9onLP1Q5eqv/a6ILvNJVAQEBAQEGo0jwxtRC9jhrBzXNIO8EWIQfPIgfRVMlLJe8brxuPrxE+F3wt1BXP1WLy2sVt+jrqCcPsd+9cfLRtVltGtutK1WesuC000JdK91RSga7iTLCSG67t72k5XPBdXQ8SjHX2eXt4lq6jTc081Gx0IqqzVdBVQd02FrWxv1BHrflsMj1C1eI48G8XxW3me/ll01r7cto22dUCuW2lQUFwKrKyqgURKigVChKoUJXBQLgVAvBQed6bQYlXTmkjpfuI3tcyTVb4svS7x2QG3IfFeh4bbSabH7a1/pT3j9Ic7VRmyW5Ir0/fl1mgWh7MPY57yJKmQASPHosbt7tnK+071zeJcRtq7bR0pHaPzls6bTRijee8utjZrHkubENi07QyXvt4QL7Lgb75Bvmfhc7lvaXTzlvFYamW/LG8ulwmk7uMA5uObjxccyV7fFjjHSKR4ce1uad2esiogICAgICCjhdB5f2qaJGdgqIW/fw3cy37Ru10fntHMKt680bLVttLzvAMU2btxByII2gjiuNnxcs7N2lt4dtRzhwuFzclGatkkoutW1WeJQuaqLKBxCrMJXByqle1yjZKQFRslaSoAFEqhVSuUJVUJVBQXBQMiEKJGdG1RsTKcu1bNaLvdk0fU8lnx45mdoYL28y2OBUWu4SHNrb6p/G45GTpuHLqvXcN0cYqc095cnUZeednSgLptZVAQEBAQEBAQQ1UAe0gjag8R7RdEH00rqymaS051ETR/5Wgb+I8+uHNii8MmO/LLU4HjAIBvcFcbLimJ2lu1nd1kNS14BvmtG+NlrZkNjBWtarLErXUyxSyQifDZVSs1SEDXUG6heoN1Q5Qle1yqtErwVGyyoUbDIipyc9gTY3XujDeqgTwNUbI3ZbiW2ABL3ZNaNpKzUxTMsdrsrDqEyuLb3F7TSDMHjCw8PxHfs4r0fDtBHv3/AH+nzczUZ9+kOugiDQANy7rSSICAgICAgICAgIMWuo2yNIIQeLabaCSU0jqijbdpJdJTt+L4/q33c8GbDF4+LLTJytBhWLgi1zwIORB4W3FcjLhmstytol0NHiZbt8TeP6rSvRliW+pa5jxkc+C1bY2SLJ/CVhmrJEopIBuVVt0DoioFhh5KFtlpYFBspkE2SrrJsbsmmYSdl1OyN20Meq27tu4KsoiUNPTuld4Bfi45NHmpikyi2SK923ZStiGVnvtdz3HVYwcSTsCz48O/Zr2yTPWekI8PpDMT3ZdqOyknILXSjeyMbWs57T0Xf0XD4j6V/wB/o0s2ffpDq6OlbG0NaAAAAAF2uzUZCAgICAgICAgICAgIIamma8WIug810z7OmTEzU/3U23WaPDJykbv67VS+Ot46rVvNXnMxqKN/d1MbozsD8zG/2X/Q58lzM2kmOzbpmiWxpa1pzadU8tnuXOvimGxFm2p8UeNviHEZ/wCa17Y14s2UGKtdvz4XWG2NaLJ/tjSsc0Xiyx1SFXkTzIy8Hco5U7r2hqcpuyKeDWPhbfnuUxSUTZuqag1Bd8kcfnrO8grezjzLHOT0jddLTsOdnFu98p1WnoFMY9/dhHPPlCcWY093EHSv3MiGQ6nY0cytzBor5JYb5YhsaHB5Z7OqSNUG7YG37sHi78Z6rvafRUxdZ6y0r5pt2dNDCGiwC3mFKgICAgICAgICAgICAgIKOaCg1GLYBDUNc17GuDhYtc0EHqCg84xvswLCX0kjojt7t13x+W9vv8lgyael2WuW0OVqcOr6U/ewPc0evF9433DxD3LRyaGfDPXPHlBDjDCbG2sNoOTgee8LSvprR4Z4vEthFXN3OcPO/wA1gnDK8WZDaz8w8wsc4k8yVtUeLfiq+yTzp2VPEt9xT2JzphjTGbZPIWCtGCZVm7OpcTqpP6vTk3/aPb8bv+gW3i4fe3hhtnrHlt6TRiqnIdVTOI/AwkDprfpZdLFw+lfe6te2eZ7OtwvBIYGgMY0dBtPE8St+tYrG0QwTMz3bMCylCqAgICAgICAgICAgICAgICAgoW3QY01Cx21oQafEdEqWb04mP9poPzQaGo7MaMm7Yyw/kklaPcHW+CxzhpPeF4yWjyxT2ZRj0ZZx0kv8wqfw2L0T7a6RnZu3fNUH/qAfIKP4XF6J9tdlwdnFKM3B7z+eWU/DWspjTYo8InLf1bug0SpYfQiY08Q0X96yxWK9oUmZnu3ENGxuwBWQnAQVQEBAQEBAQEBAQEBAQEBAQEBAQEBAQEBAQEBAQEBAQEBAQEBAQEBAQEBAQEBAQEBAQEBAQEBAQEBAQEBAQEBAQEBAQEH/2Q=="/>
          <p:cNvSpPr>
            <a:spLocks noChangeAspect="1" noChangeArrowheads="1"/>
          </p:cNvSpPr>
          <p:nvPr/>
        </p:nvSpPr>
        <p:spPr bwMode="auto">
          <a:xfrm>
            <a:off x="368300" y="-793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367984"/>
            <a:ext cx="648072" cy="64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5896"/>
            <a:ext cx="648072" cy="64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653136"/>
            <a:ext cx="650965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How to solve it?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5605" name="Content Placeholder 2"/>
          <p:cNvSpPr>
            <a:spLocks noGrp="1"/>
          </p:cNvSpPr>
          <p:nvPr>
            <p:ph idx="1"/>
          </p:nvPr>
        </p:nvSpPr>
        <p:spPr>
          <a:xfrm>
            <a:off x="457200" y="2249489"/>
            <a:ext cx="8229600" cy="387424"/>
          </a:xfrm>
        </p:spPr>
        <p:txBody>
          <a:bodyPr>
            <a:normAutofit fontScale="85000" lnSpcReduction="20000"/>
          </a:bodyPr>
          <a:lstStyle/>
          <a:p>
            <a:pPr defTabSz="912813"/>
            <a:r>
              <a:rPr lang="en-AU" altLang="zh-CN" dirty="0" smtClean="0"/>
              <a:t>Divide-and-Conquer</a:t>
            </a:r>
            <a:endParaRPr lang="en-US" altLang="zh-CN" dirty="0" smtClean="0"/>
          </a:p>
        </p:txBody>
      </p:sp>
      <p:sp>
        <p:nvSpPr>
          <p:cNvPr id="20" name="Explosion 1 19"/>
          <p:cNvSpPr/>
          <p:nvPr/>
        </p:nvSpPr>
        <p:spPr>
          <a:xfrm>
            <a:off x="6215063" y="1214438"/>
            <a:ext cx="2571750" cy="2286000"/>
          </a:xfrm>
          <a:prstGeom prst="irregularSeal1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AU">
                <a:solidFill>
                  <a:srgbClr val="FFFFFF"/>
                </a:solidFill>
              </a:rPr>
              <a:t>Dependences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5614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8387DA8-C436-4E5A-8742-8E4973D31CDD}" type="slidenum">
              <a:rPr lang="zh-CN" altLang="en-US" smtClean="0"/>
              <a:pPr/>
              <a:t>26</a:t>
            </a:fld>
            <a:endParaRPr lang="en-US" altLang="zh-CN" smtClean="0"/>
          </a:p>
        </p:txBody>
      </p:sp>
      <p:sp>
        <p:nvSpPr>
          <p:cNvPr id="25616" name="TextBox 27"/>
          <p:cNvSpPr txBox="1">
            <a:spLocks noChangeArrowheads="1"/>
          </p:cNvSpPr>
          <p:nvPr/>
        </p:nvSpPr>
        <p:spPr bwMode="auto">
          <a:xfrm>
            <a:off x="4929190" y="3000372"/>
            <a:ext cx="1174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altLang="zh-CN"/>
              <a:t>Z=</a:t>
            </a:r>
            <a:r>
              <a:rPr lang="en-AU" altLang="zh-CN" i="1"/>
              <a:t>f</a:t>
            </a:r>
            <a:r>
              <a:rPr lang="en-AU" altLang="zh-CN"/>
              <a:t> (X, Y)</a:t>
            </a: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2196119">
            <a:off x="3714744" y="3929066"/>
            <a:ext cx="357190" cy="1143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196119">
            <a:off x="3598836" y="3655463"/>
            <a:ext cx="607505" cy="1687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2196119">
            <a:off x="3402602" y="3094692"/>
            <a:ext cx="971612" cy="28574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2196119">
            <a:off x="3808042" y="4041852"/>
            <a:ext cx="180861" cy="8520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Straight Arrow Connector 3"/>
          <p:cNvCxnSpPr/>
          <p:nvPr/>
        </p:nvCxnSpPr>
        <p:spPr>
          <a:xfrm>
            <a:off x="2143142" y="6356370"/>
            <a:ext cx="414337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4"/>
          <p:cNvCxnSpPr/>
          <p:nvPr/>
        </p:nvCxnSpPr>
        <p:spPr>
          <a:xfrm rot="5400000" flipH="1" flipV="1">
            <a:off x="428642" y="4641870"/>
            <a:ext cx="3430588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0"/>
          <p:cNvSpPr txBox="1">
            <a:spLocks noChangeArrowheads="1"/>
          </p:cNvSpPr>
          <p:nvPr/>
        </p:nvSpPr>
        <p:spPr bwMode="auto">
          <a:xfrm>
            <a:off x="6357950" y="6357958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 dirty="0"/>
              <a:t>X</a:t>
            </a:r>
            <a:endParaRPr lang="en-US" altLang="zh-CN" dirty="0"/>
          </a:p>
        </p:txBody>
      </p:sp>
      <p:sp>
        <p:nvSpPr>
          <p:cNvPr id="34" name="TextBox 10"/>
          <p:cNvSpPr txBox="1">
            <a:spLocks noChangeArrowheads="1"/>
          </p:cNvSpPr>
          <p:nvPr/>
        </p:nvSpPr>
        <p:spPr bwMode="auto">
          <a:xfrm>
            <a:off x="1643042" y="2786058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 dirty="0" smtClean="0"/>
              <a:t>Y</a:t>
            </a:r>
            <a:endParaRPr lang="en-US" altLang="zh-CN" dirty="0"/>
          </a:p>
        </p:txBody>
      </p:sp>
      <p:sp>
        <p:nvSpPr>
          <p:cNvPr id="35" name="TextBox 10"/>
          <p:cNvSpPr txBox="1">
            <a:spLocks noChangeArrowheads="1"/>
          </p:cNvSpPr>
          <p:nvPr/>
        </p:nvSpPr>
        <p:spPr bwMode="auto">
          <a:xfrm>
            <a:off x="1643042" y="6215082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 dirty="0" smtClean="0"/>
              <a:t>0</a:t>
            </a:r>
            <a:endParaRPr lang="en-US" altLang="zh-CN" dirty="0"/>
          </a:p>
        </p:txBody>
      </p:sp>
      <p:cxnSp>
        <p:nvCxnSpPr>
          <p:cNvPr id="37" name="直接连接符 36"/>
          <p:cNvCxnSpPr/>
          <p:nvPr/>
        </p:nvCxnSpPr>
        <p:spPr>
          <a:xfrm>
            <a:off x="1571604" y="5229200"/>
            <a:ext cx="4572032" cy="158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5400000">
            <a:off x="2571166" y="4714884"/>
            <a:ext cx="3856858" cy="79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十字星 43"/>
          <p:cNvSpPr/>
          <p:nvPr/>
        </p:nvSpPr>
        <p:spPr>
          <a:xfrm>
            <a:off x="3786182" y="4357694"/>
            <a:ext cx="214314" cy="214314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3428992" y="5214950"/>
            <a:ext cx="330213" cy="3981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500562" y="3929066"/>
            <a:ext cx="330213" cy="3981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Solution: Parallel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AU" altLang="zh-CN" dirty="0" smtClean="0"/>
              <a:t>Conduct searching in different areas simultaneously.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Population Based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Avoid unfortunate starting positions.</a:t>
            </a:r>
          </a:p>
          <a:p>
            <a:endParaRPr lang="en-AU" altLang="zh-CN" dirty="0" smtClean="0"/>
          </a:p>
          <a:p>
            <a:pPr>
              <a:lnSpc>
                <a:spcPct val="160000"/>
              </a:lnSpc>
            </a:pPr>
            <a:r>
              <a:rPr lang="en-AU" altLang="zh-CN" dirty="0" smtClean="0"/>
              <a:t>Employ heuristic methods to effectively explore the space.</a:t>
            </a:r>
          </a:p>
          <a:p>
            <a:pPr lvl="1">
              <a:lnSpc>
                <a:spcPct val="160000"/>
              </a:lnSpc>
            </a:pPr>
            <a:r>
              <a:rPr lang="en-AU" altLang="zh-CN" dirty="0" smtClean="0"/>
              <a:t>Focus on promising areas.</a:t>
            </a:r>
          </a:p>
          <a:p>
            <a:pPr lvl="1">
              <a:lnSpc>
                <a:spcPct val="160000"/>
              </a:lnSpc>
            </a:pPr>
            <a:r>
              <a:rPr lang="en-AU" altLang="zh-CN" dirty="0" smtClean="0"/>
              <a:t>Also keep an eye on other regions. </a:t>
            </a:r>
          </a:p>
          <a:p>
            <a:pPr lvl="1">
              <a:lnSpc>
                <a:spcPct val="160000"/>
              </a:lnSpc>
            </a:pPr>
            <a:r>
              <a:rPr lang="en-AU" altLang="zh-CN" dirty="0" smtClean="0"/>
              <a:t>More than random restart strategies.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This is where EAs come into play!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4097" name="Picture 1" descr="C:\Users\Bo Yuan\Documents\Tencent Files\986417951\Image\4ESJS9DR0C_$6EOD[6J{96V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0312" y="546162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Publications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 eaLnBrk="1" hangingPunct="1">
              <a:lnSpc>
                <a:spcPct val="80000"/>
              </a:lnSpc>
              <a:buClr>
                <a:srgbClr val="9BBB59"/>
              </a:buClr>
              <a:buFont typeface="Georgia" pitchFamily="18" charset="0"/>
              <a:buNone/>
            </a:pPr>
            <a:r>
              <a:rPr lang="en-AU" altLang="zh-CN" sz="2000" b="1" smtClean="0"/>
              <a:t>Top Journals</a:t>
            </a:r>
            <a:r>
              <a:rPr lang="en-AU" altLang="zh-CN" sz="2000" smtClean="0"/>
              <a:t>: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  <a:buFont typeface="Georgia" pitchFamily="18" charset="0"/>
              <a:buNone/>
            </a:pPr>
            <a:endParaRPr lang="en-AU" altLang="zh-CN" sz="200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smtClean="0"/>
              <a:t>IEEE Transactions on Evolutionary Computation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smtClean="0"/>
              <a:t>Evolutionary Computation Journal (MIT Press)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  <a:buFont typeface="Georgia" pitchFamily="18" charset="0"/>
              <a:buNone/>
            </a:pPr>
            <a:r>
              <a:rPr lang="en-AU" altLang="zh-CN" sz="2000" b="1" smtClean="0"/>
              <a:t>Major Conferences</a:t>
            </a:r>
            <a:r>
              <a:rPr lang="en-AU" altLang="zh-CN" sz="2000" smtClean="0"/>
              <a:t>: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smtClean="0"/>
              <a:t>IEEE Congress on Evolutionary Computation (CEC)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smtClean="0"/>
              <a:t>Genetic  and Evolutionary Computation Conference (GECCO)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smtClean="0"/>
              <a:t>Parallel Problem Solving from Nature (PPSN)</a:t>
            </a:r>
            <a:endParaRPr lang="en-US" altLang="zh-CN" sz="2000" smtClean="0"/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7A2E8C-859E-4FE4-BEAB-BBB487A3F53A}" type="slidenum">
              <a:rPr lang="zh-CN" altLang="en-US" smtClean="0"/>
              <a:pPr/>
              <a:t>28</a:t>
            </a:fld>
            <a:endParaRPr lang="en-US" altLang="zh-CN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40352" y="1124744"/>
            <a:ext cx="1152128" cy="152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dirty="0" smtClean="0">
                <a:ea typeface="宋体" pitchFamily="2" charset="-122"/>
              </a:rPr>
              <a:t>People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472488" cy="4394200"/>
          </a:xfrm>
        </p:spPr>
        <p:txBody>
          <a:bodyPr>
            <a:normAutofit fontScale="92500" lnSpcReduction="20000"/>
          </a:bodyPr>
          <a:lstStyle/>
          <a:p>
            <a:pPr marL="365125">
              <a:lnSpc>
                <a:spcPct val="110000"/>
              </a:lnSpc>
            </a:pPr>
            <a:r>
              <a:rPr lang="en-AU" altLang="zh-CN" sz="2200" dirty="0" smtClean="0"/>
              <a:t>Prof. </a:t>
            </a:r>
            <a:r>
              <a:rPr lang="en-AU" altLang="zh-CN" sz="2200" dirty="0" err="1" smtClean="0"/>
              <a:t>Xin</a:t>
            </a:r>
            <a:r>
              <a:rPr lang="en-AU" altLang="zh-CN" sz="2200" dirty="0" smtClean="0"/>
              <a:t> Yao</a:t>
            </a:r>
          </a:p>
          <a:p>
            <a:pPr marL="657225" lvl="1">
              <a:lnSpc>
                <a:spcPct val="110000"/>
              </a:lnSpc>
            </a:pPr>
            <a:r>
              <a:rPr lang="en-AU" altLang="zh-CN" sz="1900" dirty="0" smtClean="0"/>
              <a:t>The University of Birmingham</a:t>
            </a:r>
          </a:p>
          <a:p>
            <a:pPr marL="657225" lvl="1">
              <a:lnSpc>
                <a:spcPct val="110000"/>
              </a:lnSpc>
            </a:pPr>
            <a:r>
              <a:rPr lang="en-AU" altLang="zh-CN" sz="1900" dirty="0" smtClean="0">
                <a:hlinkClick r:id="rId2"/>
              </a:rPr>
              <a:t>www.cercia.ac.uk</a:t>
            </a:r>
            <a:r>
              <a:rPr lang="en-AU" altLang="zh-CN" sz="1900" dirty="0" smtClean="0"/>
              <a:t>  </a:t>
            </a:r>
          </a:p>
          <a:p>
            <a:pPr marL="657225" lvl="1">
              <a:lnSpc>
                <a:spcPct val="110000"/>
              </a:lnSpc>
            </a:pPr>
            <a:r>
              <a:rPr lang="en-AU" altLang="zh-CN" sz="1900" dirty="0" smtClean="0"/>
              <a:t>Former </a:t>
            </a:r>
            <a:r>
              <a:rPr lang="en-AU" altLang="zh-CN" sz="1900" dirty="0" err="1" smtClean="0"/>
              <a:t>EiC</a:t>
            </a:r>
            <a:r>
              <a:rPr lang="en-AU" altLang="zh-CN" sz="1900" dirty="0" smtClean="0"/>
              <a:t>:  IEEE Transactions on Evolutionary Computation</a:t>
            </a:r>
          </a:p>
          <a:p>
            <a:pPr marL="657225" lvl="1">
              <a:lnSpc>
                <a:spcPct val="110000"/>
              </a:lnSpc>
            </a:pPr>
            <a:r>
              <a:rPr lang="en-US" altLang="zh-CN" sz="1900" dirty="0" smtClean="0"/>
              <a:t>Former President </a:t>
            </a:r>
            <a:r>
              <a:rPr lang="en-US" altLang="zh-CN" sz="1900" dirty="0"/>
              <a:t>of the IEEE Computational Intelligence Society</a:t>
            </a:r>
            <a:endParaRPr lang="en-AU" altLang="zh-CN" sz="1900" dirty="0" smtClean="0"/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>
              <a:lnSpc>
                <a:spcPct val="110000"/>
              </a:lnSpc>
            </a:pPr>
            <a:r>
              <a:rPr lang="en-AU" altLang="zh-CN" sz="2200" dirty="0" smtClean="0"/>
              <a:t>Dr. David </a:t>
            </a:r>
            <a:r>
              <a:rPr lang="en-AU" altLang="zh-CN" sz="2200" dirty="0" err="1" smtClean="0"/>
              <a:t>Fogel</a:t>
            </a:r>
            <a:endParaRPr lang="en-AU" altLang="zh-CN" sz="2200" dirty="0" smtClean="0"/>
          </a:p>
          <a:p>
            <a:pPr marL="657225" lvl="1">
              <a:lnSpc>
                <a:spcPct val="110000"/>
              </a:lnSpc>
            </a:pPr>
            <a:r>
              <a:rPr lang="en-AU" altLang="zh-CN" sz="1900" dirty="0" smtClean="0"/>
              <a:t>Natural Selection Inc.</a:t>
            </a:r>
          </a:p>
          <a:p>
            <a:pPr marL="657225" lvl="1">
              <a:lnSpc>
                <a:spcPct val="110000"/>
              </a:lnSpc>
            </a:pPr>
            <a:r>
              <a:rPr lang="en-US" altLang="zh-CN" sz="1900" dirty="0" smtClean="0">
                <a:hlinkClick r:id="rId3"/>
              </a:rPr>
              <a:t>www.natural-selection.com</a:t>
            </a:r>
            <a:endParaRPr lang="en-US" altLang="zh-CN" sz="1900" dirty="0" smtClean="0"/>
          </a:p>
          <a:p>
            <a:pPr marL="657225" lvl="1">
              <a:lnSpc>
                <a:spcPct val="110000"/>
              </a:lnSpc>
            </a:pPr>
            <a:r>
              <a:rPr lang="en-US" altLang="zh-CN" sz="1900" dirty="0" smtClean="0"/>
              <a:t>Blondie24: Playing at the Edge of AI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120000"/>
              </a:lnSpc>
            </a:pPr>
            <a:r>
              <a:rPr lang="en-AU" altLang="zh-CN" sz="2200" dirty="0" smtClean="0"/>
              <a:t>Prof. </a:t>
            </a:r>
            <a:r>
              <a:rPr lang="en-AU" altLang="zh-CN" sz="2200" dirty="0" err="1" smtClean="0"/>
              <a:t>Zbigniew</a:t>
            </a:r>
            <a:r>
              <a:rPr lang="en-AU" altLang="zh-CN" sz="2200" dirty="0" smtClean="0"/>
              <a:t> </a:t>
            </a:r>
            <a:r>
              <a:rPr lang="en-AU" altLang="zh-CN" sz="2200" dirty="0" err="1" smtClean="0"/>
              <a:t>Michalewicz</a:t>
            </a:r>
            <a:endParaRPr lang="en-AU" altLang="zh-CN" sz="2200" dirty="0" smtClean="0"/>
          </a:p>
          <a:p>
            <a:pPr marL="657225" lvl="1">
              <a:lnSpc>
                <a:spcPct val="120000"/>
              </a:lnSpc>
            </a:pPr>
            <a:r>
              <a:rPr lang="en-AU" altLang="zh-CN" sz="1900" dirty="0" smtClean="0"/>
              <a:t>University of Adelaide</a:t>
            </a:r>
          </a:p>
          <a:p>
            <a:pPr marL="657225" lvl="1">
              <a:lnSpc>
                <a:spcPct val="120000"/>
              </a:lnSpc>
            </a:pPr>
            <a:r>
              <a:rPr lang="en-AU" altLang="zh-CN" sz="1900" u="sng" dirty="0" smtClean="0">
                <a:solidFill>
                  <a:schemeClr val="accent1"/>
                </a:solidFill>
              </a:rPr>
              <a:t>cs.adelaide.edu.au/~</a:t>
            </a:r>
            <a:r>
              <a:rPr lang="en-AU" altLang="zh-CN" sz="1900" u="sng" dirty="0" err="1" smtClean="0">
                <a:solidFill>
                  <a:schemeClr val="accent1"/>
                </a:solidFill>
              </a:rPr>
              <a:t>zbyszek</a:t>
            </a:r>
            <a:r>
              <a:rPr lang="en-AU" altLang="zh-CN" sz="1900" u="sng" dirty="0" smtClean="0">
                <a:solidFill>
                  <a:schemeClr val="accent1"/>
                </a:solidFill>
              </a:rPr>
              <a:t> </a:t>
            </a:r>
          </a:p>
          <a:p>
            <a:pPr marL="657225" lvl="1">
              <a:lnSpc>
                <a:spcPct val="120000"/>
              </a:lnSpc>
            </a:pPr>
            <a:r>
              <a:rPr lang="en-AU" altLang="zh-CN" sz="1900" dirty="0" smtClean="0"/>
              <a:t>How to Solve It: Modern Heuristics</a:t>
            </a:r>
          </a:p>
        </p:txBody>
      </p:sp>
      <p:sp>
        <p:nvSpPr>
          <p:cNvPr id="1229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00F9F32-98E0-4716-806B-E0211DB3D79B}" type="slidenum">
              <a:rPr lang="zh-CN" altLang="en-US" smtClean="0"/>
              <a:pPr/>
              <a:t>29</a:t>
            </a:fld>
            <a:endParaRPr lang="en-US" altLang="zh-CN" smtClean="0"/>
          </a:p>
        </p:txBody>
      </p:sp>
      <p:pic>
        <p:nvPicPr>
          <p:cNvPr id="8194" name="Picture 2" descr="http://img2.imagesbn.com/p/9783540224945_p0_v1_s260x420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083410"/>
            <a:ext cx="1656184" cy="24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5" descr="data:image/jpeg;base64,/9j/4AAQSkZJRgABAQAAAQABAAD/2wCEAAkGBxQSEhUUEhQVFRQUFBcUFxUVFRcVFhQVFxcYFhUUFxUYHCggGBwlHBYYITEhJSkrLi4uFx8zODMsNygtLisBCgoKDg0OGRAQGCwkHyUwLCwsLSwsLCwsLSwsLiwsLCwsLCw3LCwsLCwsLCwsLCwsLC0sLDQuLCwsLCwsNSwsNP/AABEIANUAoAMBIgACEQEDEQH/xAAcAAABBQEBAQAAAAAAAAAAAAADAQIEBQYABwj/xABBEAACAQIEAwUFBgQEBQUAAAABAhEAAwQSITEFQVEGImFxgRMykbHwB0JicqHBIzNS0RSSouEkU2OC8RVDc4PD/8QAGQEBAQADAQAAAAAAAAAAAAAAAAECAwQF/8QALBEBAQACAgECAwYHAAAAAAAAAAECEQMhEjFBUYHBEzJhcZHwBBQiM7HC4f/aAAwDAQACEQMRAD8AwyingVwFEAqsXKKeBSqKIFqBoWnBaeFp4WgYFp4WnhaeFooeWlyUULS5aAWWly0XLS5aqA5a7LRstdloAZaTLR8tJloAFaaVo5WmlaABWkK0YrTStBAUURVpFFFRailVaIq1yrRVWgaFp4WnqtPC0DAtdcdVEuyqOrEAfrUXivEBZECGuMNF6fiYftzrMkuzS3edvvPM84EDby+VTayNNc4taHunOd4X+50qI3Frh922qnfU5iekLCzULCYB20DrmJ90ZjHnE1PQ+xMPJiCVCkA9Z6H4+lTbKYpXCsY905TlmYiCD5E7jnuOXwtmw7ASQdNzvHLWNqBiHtsFa0DP3XO6npcXntqAY5iDSf8Aqd1v5iFiBlkEq0cgLnIg7A6HwjWea/Z7Ey12WoudhBslr1v7ykD2iTtMa/ERpU5CGEqQR1FZy7YXGz1CK0hWpGSmlaMUcrTStSClMK1QArTCtSCtMZaCtVaKopEFGUVFKq0VVrlWjKtAirQOIYj2SSNycqztPU+AGvw61NVao+L3M17JyUAeCkwWM9dteW/lKqn3YlixY6mPePmd18qm4DhjudtTv4Dp4DyovCsIGbaF5dW8frrWy4DhACT47/7Vz8vJ49R18HF5d1H4V2UOxcgcwNB8K0mH7K2YGYFo8Y+QFTsIOVW1m1XN5ZX3dnjjPZAs8DsrEIBFFPDbX/LH1zirRLNONj6irqp/SwHaXsOl0+1w7GzeUQI9xhuVYcpjlXnhvX7LtmBS4h7ynVSeZM7jXcdQa96u268++0rhkIMSg79ogNp7yEwJ/K36O1Z8fJZdVq5uOZTcVHCuILfUkd1lgOk6qTt5gwdfA1MKVn8FZ9jiLZXRLpZIH9BUPbOu+hif+metacrXbK86zSKUphSpZShstVEUrTCtSStMK0RVIKMi01BR0WinItGRaRFo6LQIq1n8TZ/jXCds0+mVY+vA1plSqDF2/wDiLka90E+AUAx8axyZYn8O0P7dK1vCBBB66Vl+FJv1BIPpWjwdwLEkAda4+TuvR4usY1Fhas8OxFZ/h3E7R/8AcQ+o08fCr/DXwRoQR4EH5Vrk0227WCinggUO3dVhpz/auF5ZjpFbmkO9VLx3CC7Zu2zs9t1/0mP1irm/dUbkD1quxTaHyPy3rTk24/B5FiD/AAsFdOpCpMbgg7H0/etSyRVZwTDB8KA4GZERhzj3lYb7R06VdMtehj6PLz9UVlobLUtlobLWTBFKUNlqUVobLQUyCjotDQVIQUBEWjotNRakItAqLVFjBlxFw8zbj5Fq0SLVFxvu3k6FhJjbMAFnw0NYcnpG7im7Z+BvCx7/AOZj566ipl45feEr5GY6xUfCPlY8tYI6eE1qjg1u21AAzab8+uwkedceV7d+E6jNpjcLlX2q3FVmCh1eEUyB3nIyAaiSTAnUirDD4k4XvWy2UqHKXEKkodQwOkaGdQJnQmKu7PCbqwAltlBkZjJHpEHzgVM4peYJDhWZhlmAWCnRlB3Eg1LZplMbKk8Ixj3EDBRB194T8KpeP8Za3nDXFtqJh2DTl5nTaNp1qV2TfusvQn9at8XhTcCwUkDLFxQVdf6Sdx9aVjGdmmIwuHRCHGIuHMJJzEErAJZQ+rgAiSuaJBIFasQLRK+6EbWZ+6dZ50a3gYAU2UUKSQFIKgncgZQF84mmcWhLLATqrDzkRp8atvfTDXXbB8GOXMnM5VjbUmYjlufhV+Vqv4XYzXHuAd0kgCNRGg15bCrYrXfhOnmZ+qMUobLUplobLWTBFZaEy1KZaGy0RQ2xUm2KFbFSba0Bba1IRaZbFSLa0U9Fqs49Y1QwYKlDHUEMn71cItEa0CIIBB3B2NY5Y+U0z48/DLbKu0nN118zzP61ouz13UzWevKFLiPdY/AkxHoBV3wRSWAmNJOmwG5+E/CuPOPQ4sumyF4KskgeNUOOxq3XZEMZFktzLGCBr4EVS3+NBtz4Kjd39Nifj4DrneNPJJtk5mMnvEbdTp4/RqTjtZ/a4z3emdnbYWC3P3o686n8QL2wfZw7LqEn+YvNR49PGvI+BdpcVZBUgZZEZtz5Df1rV4DtBdZ2dxlAAkxoFmB5Dn469NLcddJOSXts+GcUt37Ye3sRz5dQRyI5iouMT2jBddO8eWo28qynCcdGKm37l8nPb527wEkj8LQfVfE1pfasGMf5v0jz1pjjblpOTPGY7iCuGCEhRGp+dcy1Jy0wrXbHmW7qMVoTLUplobLVRFZaCy1KZaEwoM9bqXbFR7YqVbFEHtipNsUK0Kk2xRRUWjBaagqRbQmANSdBQZPiShHaRoDMfHf9KsODYsLfthjlDqbZPM5gfdB0nQ8vvCoDY1cUt27a71tbrWVy6kqiibn/AHZiR4BetVf+JYFddbdwZdjppsPE9eQG1c2eHbq4uTUW+O7M27lx2JcMpOVgTMcyD/eTUfDdlm0i5mAnWBm2hZERpry51cdnsQt5XAuMxzkydd9c2saa07ieGu22OSSeSqRt1LHaa1W30dWPjrehuHdmIkuAykD76q8idCckkeEip57OWblwOyMFVdLXtXyE9XEy/Id7QRtVXwXDYp2UHuKBLMzASTEQJ28df3rS3cMyWm78OV33GnOKXpdz4KPgmCW3mcwpUsiAEZWAJ7/Xb5nxq2QaaaaDTx11rL8IxhuezVfefMdiADlLOxDDRRIEcswrX5a38WGruuPn5NzUAK0wrUgrTCK3uZGYUJlqUy0JloIrCgutS2WguKDM2hUu0Ki2qmWqCTbFSrYqDexKWhmuuqL1cxPkNz5AE1n+J9tQBGFWT/zbiwF/LaOpO/vR5Gg26iBJ0A1JJAAA3JY6D1rAdse22dWs4Nu4QVuXoILg7rbnVV3ltzygb5vEYi5fJa9ce4Z++0id5C+6DtsKg37WtBofs14n7PEtZb3cQun/AMiSVjpKlh8PCtJx7gpFwOolDv4RqI9fDnXmiKQQynKykMrcwwMgjyNe09nseuMsrcEAnuuB924PeHlzHgalm1l0xWButZugmFyhiY7sgA9OvdHqTyqwwHaMtDXbhOgBBBGVNJGWJG+/gaveJ9lTMlNDJkAkcokD9zVZf7JKzE6yREHmOY10AMa/2rXljPdtwzs9KsD2nAE7we6AQF2GuaYY6DWTPLQVH4xxW9eTKNAYXQkEzqR8P7dK7CcAyZRB97qZI97vcyoJJjSJ8TWl4HwEuwLazJBI0QEAFv8ASungKw1j7M7nnZ2Z2X4R7G3mYfxGEE9BpoD6D4DpVyVrH/atjcRgsRh2w925aW5YI0KlS1p4OZGBUmLi8qquE/aU4gYqyr/9Sz3G8zbaVPoV8q6JOnNXoZFMIqFwftDhsVpYuhn3Ntgbd0ePs2gsPFZHjViy0EdhQmFSGFCcUEZhQXFSWFBcUGFvcZs29C+Zv6U7x9SO6PU1V47tW50sgW/xGGf0nur8DWbJpQKoLfvs7ZmJY9WJY/E0iDX1rgKbcPdOvQA9JgTUEjDDu89ZPxpbig0a2NANPDamBfCqI62hWo7A8T9hfNttLd4gfluCcjeslfhWdBk6bD6mlU+niND5jofGoPpfhLhlAMGp1zhltt0BrKdkOIjF4ZL6Ee0HcuqNIuqBm05TIYeDVd8e45/h8Obm7khEExLHz6AE+lBExWDw6OxDOsb2wrOs88gAmZ0jryqZ2a4nhr9sjDNqvvowy3UMkd9DqNQY5aGKxWJ7VWlZQAzzBZhlEZhtlOpYbkeOlVPabFlXw2Mwd3LLezNxdQCWWA6trDTDI0HQHcA1pmcl6dU4OS4zylm5ufD46+ft+6mfb3h5TBvtle9b9HRG/wDzryHzr1/7RMcMdwpL8ZHsYhPaJvkdla0wB/p/iAg9IryUj/x9c63RymA8+moPQ8jNaDh/bHG2YAve1QaZL4FwejyLg/zVnyv1zpUHTp8/o1R6Vwz7Q8O+mIRrDf1Cbtv4qMw8yvOtTaurcUPbZXQ7OjBlPky6V4aR/tUjh+Lu2GL2LjWm55TofzKZVvUGoPZ2FAesv2f7bC6y2sSq23aFW4v8t35BlP8ALJO2pE9NK1NwUHh+WuinfKujb66VQgFKUpQPr4U40EcWyvuEqem6n/tOnwipFu4SO8I8jIYc46Umh0HLf5xRCKB011cK6g2n2WdoP8Ni8jmLeJy22nYXJPsn121JX/vHTT17tFwRcTYKMcpk5T/SWhQflXzcVn103g/HlX0Z2P4t/j8Cjse+V9ncOxF1NGaOWsN61KPCkuOl90vCG1V1JjvL3LgnaNQ3pz2qepOV7VsybqsIOq5ral7br4q4WNeZ60Pjjf4jGYjEkBEa7chhqHWcikaad1VJnm1XPY7ErZZP4ahWhGhcpYpEZiveB72hjmdTBrR9nvLb0v5rx4bhJvrW9+m59PzabifC1ZLi2Z9lxDCF7Wk98KbtkeYOk/jFeOBgYI2IBHkRIr6IwKe2thNDcs3Fu2/ukhXDFZjSYI9R4x8/8Qsi3euooKql+8iqRBVVuMFUjlAgelb5NPOt2jxXL/5606aapqoQ606mvTgf96AWKHdMjb++o+dep9mOKf4nDKzGbiH2dw9WUAhj+ZSp85ryrFe435SP00rUfZ9jMuIa2T3b1qR0L2+8sDrlL1Bl7bcjTJynKfTxH0KU6/rXYu2Ssj3gSR49R6/2qqLHz/auI/f9qBg8QHWpBHz/AGFERr3dOcDlDjqvI+YqUpBAI25GmEfOgWT7Nsp9xvd/C3NfLpQTUpYrhSmg4eNehfYxxj2WKfDse7iAGUToL1sHb8yEj/61rz2dKJhMY9m4l23/ADLTrcTeCyHMFaORiCOhNBZcRtOq+zuXlZlJtlVtwJtNkhmEAEwDMEdTVpwyy2VVGp97IrlXImTAOjKApnWR7Qb6wDFE37t4p/LV3fkAbVwtet5p++M7KG5FT63GDssvsxKlc9x1GUr7mUOpzQMwBC92Ac8agCtTo5NTGRf43jBwtpLwJZg4kDUvkM3BI01XMvnBisl9q2AW3jy6R7PE20vqRsSZVj8VB9asO2rklYBVApYAaA54jkC5hNGM6EzE1H7Z/wAfhfD8R96w1zCPzhWAKkneAbSgfnqYZ7zsZ8nDMeDHOfjv6f4Yf/amMgJ1+M6jWntStv8AGtzkDE89fHqPGnL86T6+vjSpQDuiQR1BHrGhrsBiSj2nUw1shx6RofA6j1NK9BRsoX8sUDLDEiRuNxRLeJnwNRLOKAbUQef96lXrYYTz5Hr50VEcezvfhfvDw6/rVkhn9fkKqse0qCd0P6HT+1TcJckCiJB/emXbYYQdjI/3FPzfXwpSPmf2oA4S6dVb313/ABDk1Sqh4lDoy+8kkfiG5WpFi6GAI2O3h1FAQ1x+vCkpVoL3gWMOVbeYIRdUydMyMGBVm8yY5aDnFaF8ebZtmzKkS3cUhlXJKkO/cIJDCPwHeYGJ4dfNtwRPe7hA3IbumPGDVticbmuQygjNB8IIg6yNDJA1ia12dtnrIuMYxvWl0h0C5VIkajvgakvJDGWEy470DTsD3+F4+wZ/hrbxaaasbbBbmuo+7b5nc0P2i+zYOrezeMy5ZRiq6uAdVIAYE7y3SGB+yjf8U1l2GW8lyxmnQC+Ci5o3JYLvMZQBvWuzWUydXHbnxZcfz/TusIacu9BwrSizvGvnpNFB1+H7V0OEkUi0v9qSgDfNDtCTPIaD9zRbtR1JbQbDc9SOQoFe0GFNw5K906jlRCvShm5G4orsfZzIY3j4xyqPgrndFS7iyJU+npVZgW0oLlG0p86fXhURHo6vtRBR/eo5/hvI9xjr+FuR8jRwdqQrO+oMz4zQFNcaDhmI7p1K7H+pToCfHkfKizQLE/Xw9frlWxw/Z+3ftJdt3GBa2rsoUMAQMraiNQwbQ7T41jRWz+z7GSty1LSrK4iSMjjKQq9QymfzCpYsBwNso7WbgzSAvIkhtFyMwEHU81mDM6VExbHDTlb+JmzIYg50IKM0gGQ5EkgazWh4zZCstzQ5WiQTqrHXUagSDtWI43ezuozEByTBIIVnaS2WYO++ngRWjObsn76d/wDC5+GGefwkn6/82HxR1OIvG3GR7rXUjYLdi6FHlny+lRj+1SuNrlxT6QGCuB/TIy5T3QJGXWBGu5qGxrfO44LNXR4OtNNLm1+NDdqqGXjofqKCbmkDaI+v1pztpp8aG8KPE0BEufOnkV1dQINJjwPzqpte835j86SuoJymjqflXV1AYHanjl6/tXV1APEaDNzWT5jSV8j+1HFdXUDTV12NvlcWkTDq6kTyjN81FdXU9hu+0GGzYdmJ1UDWPHTUmdj16dK8vv8A863+W3z/AAzXV1a8vvT5/R04f2M/zx/2RMS5a4rHdi6/5Spn/V+lEJrq6s8fRp5Pv0y2abcb69a6uqsACflQrIkyeVdXUH//2Q=="/>
          <p:cNvSpPr>
            <a:spLocks noChangeAspect="1" noChangeArrowheads="1"/>
          </p:cNvSpPr>
          <p:nvPr/>
        </p:nvSpPr>
        <p:spPr bwMode="auto">
          <a:xfrm>
            <a:off x="109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46" y="908721"/>
            <a:ext cx="137374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908720"/>
            <a:ext cx="12096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908719"/>
            <a:ext cx="1373747" cy="182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24000"/>
            <a:ext cx="80962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39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People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472488" cy="4491880"/>
          </a:xfrm>
        </p:spPr>
        <p:txBody>
          <a:bodyPr>
            <a:normAutofit lnSpcReduction="10000"/>
          </a:bodyPr>
          <a:lstStyle/>
          <a:p>
            <a:pPr marL="365125"/>
            <a:r>
              <a:rPr lang="en-AU" altLang="zh-CN" sz="2000" dirty="0" smtClean="0"/>
              <a:t>Prof. David E. Goldberg</a:t>
            </a:r>
          </a:p>
          <a:p>
            <a:pPr marL="657225" lvl="1"/>
            <a:r>
              <a:rPr lang="en-US" altLang="zh-CN" sz="1800" dirty="0" smtClean="0"/>
              <a:t>University of Illinois at Urbana-Champaign</a:t>
            </a:r>
          </a:p>
          <a:p>
            <a:pPr marL="657225" lvl="1"/>
            <a:r>
              <a:rPr lang="en-US" altLang="zh-CN" sz="1800" u="sng" dirty="0" smtClean="0">
                <a:solidFill>
                  <a:schemeClr val="accent1"/>
                </a:solidFill>
              </a:rPr>
              <a:t>scholar.google.com/</a:t>
            </a:r>
            <a:r>
              <a:rPr lang="en-US" altLang="zh-CN" sz="1800" u="sng" dirty="0" err="1" smtClean="0">
                <a:solidFill>
                  <a:schemeClr val="accent1"/>
                </a:solidFill>
              </a:rPr>
              <a:t>citations?user</a:t>
            </a:r>
            <a:r>
              <a:rPr lang="en-US" altLang="zh-CN" sz="1800" u="sng" dirty="0" smtClean="0">
                <a:solidFill>
                  <a:schemeClr val="accent1"/>
                </a:solidFill>
              </a:rPr>
              <a:t>=</a:t>
            </a:r>
            <a:r>
              <a:rPr lang="en-US" altLang="zh-CN" sz="1800" u="sng" dirty="0" err="1" smtClean="0">
                <a:solidFill>
                  <a:schemeClr val="accent1"/>
                </a:solidFill>
              </a:rPr>
              <a:t>BUzKxsoAAAAJ</a:t>
            </a:r>
            <a:r>
              <a:rPr lang="en-US" altLang="zh-CN" sz="1800" u="sng" dirty="0" smtClean="0">
                <a:solidFill>
                  <a:schemeClr val="accent1"/>
                </a:solidFill>
              </a:rPr>
              <a:t> </a:t>
            </a:r>
          </a:p>
          <a:p>
            <a:pPr marL="657225" lvl="1"/>
            <a:r>
              <a:rPr lang="en-US" altLang="zh-CN" sz="1800" dirty="0" smtClean="0"/>
              <a:t>Genetic Algorithms in Search, Optimization and Machine Learning (1989)</a:t>
            </a:r>
          </a:p>
          <a:p>
            <a:pPr marL="657225" lvl="1">
              <a:lnSpc>
                <a:spcPct val="80000"/>
              </a:lnSpc>
            </a:pPr>
            <a:endParaRPr lang="en-US" altLang="zh-CN" sz="1800" dirty="0" smtClean="0"/>
          </a:p>
          <a:p>
            <a:pPr marL="365125"/>
            <a:r>
              <a:rPr lang="en-AU" altLang="zh-CN" sz="2000" dirty="0" smtClean="0"/>
              <a:t>Prof. </a:t>
            </a:r>
            <a:r>
              <a:rPr lang="en-US" altLang="zh-CN" sz="2000" dirty="0" smtClean="0"/>
              <a:t>Kenneth A. De </a:t>
            </a:r>
            <a:r>
              <a:rPr lang="en-US" altLang="zh-CN" sz="2000" dirty="0" err="1" smtClean="0"/>
              <a:t>Jong</a:t>
            </a:r>
            <a:r>
              <a:rPr lang="en-US" altLang="zh-CN" sz="2000" dirty="0" smtClean="0"/>
              <a:t> </a:t>
            </a:r>
          </a:p>
          <a:p>
            <a:pPr marL="657225" lvl="1"/>
            <a:r>
              <a:rPr lang="en-US" altLang="zh-CN" sz="1800" dirty="0" smtClean="0"/>
              <a:t>George Mason University </a:t>
            </a:r>
          </a:p>
          <a:p>
            <a:pPr marL="657225" lvl="1"/>
            <a:r>
              <a:rPr lang="en-AU" altLang="zh-CN" sz="1800" dirty="0" smtClean="0">
                <a:hlinkClick r:id="rId2"/>
              </a:rPr>
              <a:t>www.cs.gmu.edu/~eclab</a:t>
            </a:r>
            <a:r>
              <a:rPr lang="en-AU" altLang="zh-CN" sz="1800" dirty="0" smtClean="0"/>
              <a:t> </a:t>
            </a:r>
          </a:p>
          <a:p>
            <a:pPr marL="657225" lvl="1"/>
            <a:r>
              <a:rPr lang="en-AU" altLang="zh-CN" sz="1800" dirty="0" smtClean="0"/>
              <a:t>De </a:t>
            </a:r>
            <a:r>
              <a:rPr lang="en-AU" altLang="zh-CN" sz="1800" dirty="0" err="1" smtClean="0"/>
              <a:t>Jong</a:t>
            </a:r>
            <a:r>
              <a:rPr lang="en-AU" altLang="zh-CN" sz="1800" dirty="0" smtClean="0"/>
              <a:t> Test Suite (PhD Thesis, 1975)</a:t>
            </a:r>
          </a:p>
          <a:p>
            <a:pPr marL="657225" lvl="1"/>
            <a:r>
              <a:rPr lang="en-US" altLang="zh-CN" sz="1800" dirty="0" smtClean="0"/>
              <a:t>Evolutionary Computation: A Unified Approach (MIT Press, 2006)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/>
            <a:r>
              <a:rPr lang="en-US" altLang="zh-CN" sz="2000" dirty="0" smtClean="0"/>
              <a:t>Prof. Melanie Mitchell</a:t>
            </a:r>
          </a:p>
          <a:p>
            <a:pPr marL="657225" lvl="1"/>
            <a:r>
              <a:rPr lang="en-US" altLang="zh-CN" sz="1800" dirty="0" smtClean="0"/>
              <a:t>Portland State University </a:t>
            </a:r>
          </a:p>
          <a:p>
            <a:pPr marL="657225" lvl="1"/>
            <a:r>
              <a:rPr lang="en-US" altLang="zh-CN" sz="1800" u="sng" dirty="0" smtClean="0">
                <a:solidFill>
                  <a:schemeClr val="accent1"/>
                </a:solidFill>
              </a:rPr>
              <a:t>web.cecs.pdx.edu/~mm</a:t>
            </a:r>
          </a:p>
          <a:p>
            <a:pPr marL="657225" lvl="1"/>
            <a:r>
              <a:rPr lang="en-AU" altLang="zh-CN" sz="1800" dirty="0" smtClean="0"/>
              <a:t>An Introduction to Genetic Algorithms (MIT Press, 1996)</a:t>
            </a:r>
            <a:endParaRPr lang="en-US" altLang="zh-CN" sz="1800" dirty="0" smtClean="0"/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DE23A49-3D15-41DD-BB9B-ED376ACB530F}" type="slidenum">
              <a:rPr lang="zh-CN" altLang="en-US" smtClean="0"/>
              <a:pPr/>
              <a:t>30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Blondie24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66562" name="Picture 2" descr="http://www.bobnewell.net/checkers/blondie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2132856"/>
            <a:ext cx="5724525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Review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6686550" cy="3771800"/>
          </a:xfrm>
        </p:spPr>
        <p:txBody>
          <a:bodyPr>
            <a:normAutofit fontScale="92500" lnSpcReduction="10000"/>
          </a:bodyPr>
          <a:lstStyle/>
          <a:p>
            <a:pPr marL="365125">
              <a:lnSpc>
                <a:spcPct val="150000"/>
              </a:lnSpc>
            </a:pPr>
            <a:r>
              <a:rPr lang="en-AU" altLang="zh-CN" sz="2400" dirty="0" smtClean="0"/>
              <a:t>Evolutionary Algorithms</a:t>
            </a:r>
          </a:p>
          <a:p>
            <a:pPr marL="657225" lvl="1">
              <a:lnSpc>
                <a:spcPct val="150000"/>
              </a:lnSpc>
            </a:pPr>
            <a:r>
              <a:rPr lang="en-AU" altLang="zh-CN" sz="2200" dirty="0" smtClean="0"/>
              <a:t>Key Concepts</a:t>
            </a:r>
          </a:p>
          <a:p>
            <a:pPr marL="657225" lvl="1">
              <a:lnSpc>
                <a:spcPct val="150000"/>
              </a:lnSpc>
            </a:pPr>
            <a:r>
              <a:rPr lang="en-AU" altLang="zh-CN" sz="2200" dirty="0" smtClean="0"/>
              <a:t>EA Family</a:t>
            </a:r>
          </a:p>
          <a:p>
            <a:pPr marL="657225" lvl="1">
              <a:lnSpc>
                <a:spcPct val="150000"/>
              </a:lnSpc>
            </a:pPr>
            <a:r>
              <a:rPr lang="en-AU" altLang="zh-CN" sz="2200" dirty="0" smtClean="0"/>
              <a:t>Where to find related information?</a:t>
            </a:r>
          </a:p>
          <a:p>
            <a:pPr marL="365125">
              <a:lnSpc>
                <a:spcPct val="80000"/>
              </a:lnSpc>
            </a:pPr>
            <a:endParaRPr lang="en-AU" altLang="zh-CN" sz="2400" dirty="0" smtClean="0"/>
          </a:p>
          <a:p>
            <a:pPr marL="365125">
              <a:lnSpc>
                <a:spcPct val="80000"/>
              </a:lnSpc>
            </a:pPr>
            <a:r>
              <a:rPr lang="en-AU" altLang="zh-CN" sz="2400" dirty="0" smtClean="0"/>
              <a:t>What is optimization?</a:t>
            </a:r>
          </a:p>
          <a:p>
            <a:pPr marL="365125">
              <a:lnSpc>
                <a:spcPct val="80000"/>
              </a:lnSpc>
            </a:pPr>
            <a:endParaRPr lang="en-AU" altLang="zh-CN" sz="2400" dirty="0" smtClean="0"/>
          </a:p>
          <a:p>
            <a:pPr marL="365125">
              <a:lnSpc>
                <a:spcPct val="80000"/>
              </a:lnSpc>
            </a:pPr>
            <a:r>
              <a:rPr lang="en-AU" altLang="zh-CN" sz="2400" dirty="0" smtClean="0"/>
              <a:t>Typical Optimization Problems</a:t>
            </a:r>
          </a:p>
          <a:p>
            <a:pPr marL="365125">
              <a:lnSpc>
                <a:spcPct val="80000"/>
              </a:lnSpc>
            </a:pPr>
            <a:endParaRPr lang="en-AU" altLang="zh-CN" sz="2400" dirty="0" smtClean="0"/>
          </a:p>
          <a:p>
            <a:pPr marL="365125">
              <a:lnSpc>
                <a:spcPct val="80000"/>
              </a:lnSpc>
            </a:pPr>
            <a:r>
              <a:rPr lang="en-AU" altLang="zh-CN" sz="2400" dirty="0" smtClean="0"/>
              <a:t>What makes a problem difficult to optimize?</a:t>
            </a:r>
          </a:p>
          <a:p>
            <a:pPr marL="365125">
              <a:lnSpc>
                <a:spcPct val="80000"/>
              </a:lnSpc>
            </a:pPr>
            <a:endParaRPr lang="en-AU" altLang="zh-CN" sz="2400" dirty="0" smtClean="0"/>
          </a:p>
        </p:txBody>
      </p:sp>
      <p:pic>
        <p:nvPicPr>
          <p:cNvPr id="27652" name="Picture 5" descr="C:\Documents and Settings\Linda\Local Settings\Temporary Internet Files\Content.IE5\SOM935M1\MCj0425802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50" y="1500188"/>
            <a:ext cx="1889125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8714695-6F59-4914-A404-88C260133363}" type="slidenum">
              <a:rPr lang="zh-CN" altLang="en-US" smtClean="0"/>
              <a:pPr/>
              <a:t>32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46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9552" y="2428868"/>
            <a:ext cx="8084200" cy="175432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 Gentle Introduction to</a:t>
            </a:r>
          </a:p>
          <a:p>
            <a:pPr algn="ctr">
              <a:defRPr/>
            </a:pPr>
            <a:r>
              <a:rPr lang="en-AU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Genetic Algorithms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0A7752D-0268-4169-9AA6-820AE1187094}" type="slidenum">
              <a:rPr lang="zh-CN" altLang="en-US" smtClean="0"/>
              <a:pPr/>
              <a:t>34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"/>
          <a:stretch/>
        </p:blipFill>
        <p:spPr bwMode="auto">
          <a:xfrm>
            <a:off x="899592" y="2029767"/>
            <a:ext cx="7086600" cy="482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Biology Background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9702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82336C4-9572-49CA-A9AD-7B2FD9F9CDB5}" type="slidenum">
              <a:rPr lang="zh-CN" altLang="en-US" smtClean="0"/>
              <a:pPr/>
              <a:t>35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Biology Background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Gene 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A working subunit of DNA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Gene Trait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For example: colour of eyes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Allele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Possible settings for a trait (e.g., Blown, Gray and Blue)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Genotype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The actual genes carried by an individual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Phenotype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The physical characteristics into which genes are translated</a:t>
            </a:r>
          </a:p>
          <a:p>
            <a:pPr marL="657225" lvl="1">
              <a:lnSpc>
                <a:spcPct val="80000"/>
              </a:lnSpc>
            </a:pPr>
            <a:endParaRPr lang="en-US" altLang="zh-CN" sz="2000" dirty="0" smtClean="0"/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8B5B03B-F438-4A7F-9E73-2CB8AB782C0C}" type="slidenum">
              <a:rPr lang="zh-CN" altLang="en-US" smtClean="0"/>
              <a:pPr/>
              <a:t>36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Genetic Algorithms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401050" cy="4324350"/>
          </a:xfrm>
        </p:spPr>
        <p:txBody>
          <a:bodyPr>
            <a:normAutofit fontScale="92500" lnSpcReduction="10000"/>
          </a:bodyPr>
          <a:lstStyle/>
          <a:p>
            <a:pPr marL="365125"/>
            <a:r>
              <a:rPr lang="en-AU" altLang="zh-CN" sz="2200" dirty="0" smtClean="0"/>
              <a:t>John Holland</a:t>
            </a:r>
          </a:p>
          <a:p>
            <a:pPr marL="657225" lvl="1"/>
            <a:r>
              <a:rPr lang="en-US" altLang="zh-CN" sz="2000" dirty="0" smtClean="0"/>
              <a:t>Adaptation in Natural and Artificial Systems, 1975</a:t>
            </a:r>
          </a:p>
          <a:p>
            <a:pPr marL="657225" lvl="1">
              <a:lnSpc>
                <a:spcPct val="80000"/>
              </a:lnSpc>
            </a:pPr>
            <a:endParaRPr lang="en-US" altLang="zh-CN" sz="2000" dirty="0" smtClean="0"/>
          </a:p>
          <a:p>
            <a:pPr marL="365125"/>
            <a:r>
              <a:rPr lang="en-AU" altLang="zh-CN" sz="2200" dirty="0" smtClean="0"/>
              <a:t>Inspired by and </a:t>
            </a:r>
            <a:r>
              <a:rPr lang="en-AU" altLang="zh-CN" sz="2200" dirty="0"/>
              <a:t>(loosely) based </a:t>
            </a:r>
            <a:r>
              <a:rPr lang="en-AU" altLang="zh-CN" sz="2200" dirty="0" smtClean="0"/>
              <a:t>on Darwin’s Theory</a:t>
            </a:r>
          </a:p>
          <a:p>
            <a:pPr marL="657225" lvl="1"/>
            <a:r>
              <a:rPr lang="en-AU" altLang="zh-CN" sz="2000" dirty="0" smtClean="0"/>
              <a:t>Chromosome</a:t>
            </a:r>
          </a:p>
          <a:p>
            <a:pPr marL="657225" lvl="1"/>
            <a:r>
              <a:rPr lang="en-AU" altLang="zh-CN" sz="2000" dirty="0" smtClean="0"/>
              <a:t>Crossover</a:t>
            </a:r>
          </a:p>
          <a:p>
            <a:pPr marL="657225" lvl="1"/>
            <a:r>
              <a:rPr lang="en-AU" altLang="zh-CN" sz="2000" dirty="0" smtClean="0"/>
              <a:t>Mutation</a:t>
            </a:r>
          </a:p>
          <a:p>
            <a:pPr marL="657225" lvl="1"/>
            <a:r>
              <a:rPr lang="en-AU" altLang="zh-CN" sz="2000" dirty="0" smtClean="0"/>
              <a:t>Selection (Survival of the Fittest)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200" dirty="0" smtClean="0"/>
              <a:t>Basic Ideas</a:t>
            </a:r>
          </a:p>
          <a:p>
            <a:pPr marL="657225" lvl="1"/>
            <a:r>
              <a:rPr lang="en-AU" altLang="zh-CN" sz="2000" dirty="0" smtClean="0"/>
              <a:t>Each solution to the problem is represented as a chromosome.</a:t>
            </a:r>
          </a:p>
          <a:p>
            <a:pPr marL="657225" lvl="1"/>
            <a:r>
              <a:rPr lang="en-AU" altLang="zh-CN" sz="2000" dirty="0" smtClean="0"/>
              <a:t>The initial solutions may be randomly generated. </a:t>
            </a:r>
          </a:p>
          <a:p>
            <a:pPr marL="657225" lvl="1"/>
            <a:r>
              <a:rPr lang="en-AU" altLang="zh-CN" sz="2000" dirty="0" smtClean="0"/>
              <a:t>Solutions are </a:t>
            </a:r>
            <a:r>
              <a:rPr lang="en-AU" altLang="zh-CN" sz="2000" dirty="0" smtClean="0">
                <a:solidFill>
                  <a:srgbClr val="FF0000"/>
                </a:solidFill>
              </a:rPr>
              <a:t>evolved</a:t>
            </a:r>
            <a:r>
              <a:rPr lang="en-AU" altLang="zh-CN" sz="2000" dirty="0" smtClean="0"/>
              <a:t> during generations.</a:t>
            </a:r>
          </a:p>
          <a:p>
            <a:pPr marL="657225" lvl="1"/>
            <a:r>
              <a:rPr lang="en-AU" altLang="zh-CN" sz="2000" dirty="0" smtClean="0"/>
              <a:t>Improved gradually based on the principle of natural evolution.</a:t>
            </a:r>
          </a:p>
          <a:p>
            <a:pPr marL="657225" lvl="1">
              <a:lnSpc>
                <a:spcPct val="80000"/>
              </a:lnSpc>
            </a:pPr>
            <a:endParaRPr lang="zh-CN" altLang="en-US" sz="2000" dirty="0" smtClean="0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F8E8093-7E97-4AE4-BEE3-9F1FD29071D9}" type="slidenum">
              <a:rPr lang="zh-CN" altLang="en-US" smtClean="0"/>
              <a:pPr/>
              <a:t>37</a:t>
            </a:fld>
            <a:endParaRPr lang="en-US" altLang="zh-CN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556792"/>
            <a:ext cx="11620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7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Basic Components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Representation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How to encode the parameters of the problem?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Binary Problems</a:t>
            </a:r>
          </a:p>
          <a:p>
            <a:pPr lvl="2" indent="-219075">
              <a:lnSpc>
                <a:spcPct val="80000"/>
              </a:lnSpc>
            </a:pPr>
            <a:r>
              <a:rPr lang="en-AU" altLang="zh-CN" sz="1700" dirty="0" smtClean="0"/>
              <a:t>10001 00111  11001 …..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Continuous Problems</a:t>
            </a:r>
          </a:p>
          <a:p>
            <a:pPr lvl="2" indent="-219075">
              <a:lnSpc>
                <a:spcPct val="80000"/>
              </a:lnSpc>
            </a:pPr>
            <a:r>
              <a:rPr lang="en-AU" altLang="zh-CN" sz="1700" dirty="0" smtClean="0"/>
              <a:t>0.8   1.2   -0.3    2.1  …..</a:t>
            </a:r>
          </a:p>
          <a:p>
            <a:pPr lvl="2" indent="-219075">
              <a:lnSpc>
                <a:spcPct val="80000"/>
              </a:lnSpc>
            </a:pPr>
            <a:endParaRPr lang="en-AU" altLang="zh-CN" sz="17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Genetic Operators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Crossover</a:t>
            </a:r>
          </a:p>
          <a:p>
            <a:pPr lvl="2" indent="-219075">
              <a:lnSpc>
                <a:spcPct val="80000"/>
              </a:lnSpc>
            </a:pPr>
            <a:r>
              <a:rPr lang="en-AU" altLang="zh-CN" sz="1700" dirty="0" smtClean="0"/>
              <a:t>Exchange genetic materials between two chromosomes.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Mutation: </a:t>
            </a:r>
          </a:p>
          <a:p>
            <a:pPr lvl="2" indent="-219075">
              <a:lnSpc>
                <a:spcPct val="80000"/>
              </a:lnSpc>
            </a:pPr>
            <a:r>
              <a:rPr lang="en-AU" altLang="zh-CN" sz="1700" dirty="0" smtClean="0"/>
              <a:t>Randomly modify gene values at selected locations.</a:t>
            </a:r>
          </a:p>
          <a:p>
            <a:pPr marL="365125">
              <a:lnSpc>
                <a:spcPct val="80000"/>
              </a:lnSpc>
            </a:pPr>
            <a:endParaRPr lang="en-AU" altLang="zh-CN" sz="2000" u="sng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u="sng" dirty="0" smtClean="0"/>
              <a:t>Selection Strategy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Which chromosomes should be involved in reproduction?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Which offspring should be able to survive?</a:t>
            </a:r>
          </a:p>
          <a:p>
            <a:pPr marL="657225" lvl="1">
              <a:lnSpc>
                <a:spcPct val="80000"/>
              </a:lnSpc>
            </a:pPr>
            <a:endParaRPr lang="en-US" altLang="zh-CN" sz="1800" dirty="0" smtClean="0"/>
          </a:p>
          <a:p>
            <a:pPr marL="365125">
              <a:lnSpc>
                <a:spcPct val="80000"/>
              </a:lnSpc>
            </a:pPr>
            <a:endParaRPr lang="en-AU" altLang="zh-CN" sz="2000" dirty="0" smtClean="0"/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DDCA14F-357D-47DF-8E0B-6FF4C4D49C32}" type="slidenum">
              <a:rPr lang="zh-CN" altLang="en-US" smtClean="0"/>
              <a:pPr/>
              <a:t>38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7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7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7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Representation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Individual (Chromosome)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A vector that represents a specific solution to the problem.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Each element on the vector corresponds to a certain variable/parameter.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Population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A set of individuals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GAs maintain and evolve a population of individuals.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Parallel Search  </a:t>
            </a:r>
            <a:r>
              <a:rPr lang="en-AU" altLang="zh-CN" sz="1800" dirty="0" smtClean="0">
                <a:sym typeface="Wingdings" pitchFamily="2" charset="2"/>
              </a:rPr>
              <a:t>  Global Optimization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>
              <a:sym typeface="Wingdings" pitchFamily="2" charset="2"/>
            </a:endParaRPr>
          </a:p>
          <a:p>
            <a:pPr marL="365125">
              <a:lnSpc>
                <a:spcPct val="80000"/>
              </a:lnSpc>
            </a:pPr>
            <a:r>
              <a:rPr lang="en-AU" altLang="zh-CN" sz="2000" dirty="0" smtClean="0">
                <a:sym typeface="Wingdings" pitchFamily="2" charset="2"/>
              </a:rPr>
              <a:t>Offspring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>
                <a:sym typeface="Wingdings" pitchFamily="2" charset="2"/>
              </a:rPr>
              <a:t>New individuals generated via genetic operators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>
                <a:sym typeface="Wingdings" pitchFamily="2" charset="2"/>
              </a:rPr>
              <a:t>Hopefully contain better solutions.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>
              <a:sym typeface="Wingdings" pitchFamily="2" charset="2"/>
            </a:endParaRPr>
          </a:p>
          <a:p>
            <a:pPr marL="365125">
              <a:lnSpc>
                <a:spcPct val="80000"/>
              </a:lnSpc>
            </a:pPr>
            <a:r>
              <a:rPr lang="en-AU" altLang="zh-CN" sz="2000" u="sng" dirty="0" smtClean="0"/>
              <a:t>Encoding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Binary  vs. </a:t>
            </a:r>
            <a:r>
              <a:rPr lang="en-AU" altLang="zh-CN" sz="1800" dirty="0" err="1" smtClean="0"/>
              <a:t>Gray</a:t>
            </a:r>
            <a:endParaRPr lang="en-AU" altLang="zh-CN" sz="1800" dirty="0" smtClean="0"/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How to  encode  TSP problems?</a:t>
            </a:r>
            <a:endParaRPr lang="en-US" altLang="zh-CN" sz="1800" dirty="0" smtClean="0"/>
          </a:p>
        </p:txBody>
      </p:sp>
      <p:sp>
        <p:nvSpPr>
          <p:cNvPr id="3379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0CE555A-ADEB-41D2-843D-31AF385F9C3C}" type="slidenum">
              <a:rPr lang="zh-CN" altLang="en-US" smtClean="0"/>
              <a:pPr/>
              <a:t>39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4102" name="Picture 6" descr="http://upload.wikimedia.org/wikipedia/commons/thumb/f/fe/Mendelian_inheritance.svg/425px-Mendelian_inheritanc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50733"/>
            <a:ext cx="3393762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2179"/>
            <a:ext cx="66675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45611"/>
            <a:ext cx="32099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3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vs. Gray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2294"/>
              </p:ext>
            </p:extLst>
          </p:nvPr>
        </p:nvGraphicFramePr>
        <p:xfrm>
          <a:off x="628644" y="2492896"/>
          <a:ext cx="3086100" cy="3291840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1028700"/>
                <a:gridCol w="1028700"/>
                <a:gridCol w="10287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Decimal</a:t>
                      </a:r>
                      <a:endParaRPr lang="en-US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Binary</a:t>
                      </a:r>
                      <a:endParaRPr lang="en-US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Gray</a:t>
                      </a:r>
                      <a:endParaRPr lang="en-US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000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000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001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001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010</a:t>
                      </a:r>
                      <a:endParaRPr lang="en-US" altLang="zh-CN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011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011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010</a:t>
                      </a:r>
                      <a:endParaRPr lang="en-US" altLang="zh-CN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100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110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101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111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110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101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111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en-US" altLang="zh-CN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 descr="https://upload.wikimedia.org/wikipedia/commons/thumb/0/0b/Encoder_disc_%283-Bit_binary%29.svg/220px-Encoder_disc_%283-Bit_binary%29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702" y="285293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pload.wikimedia.org/wikipedia/commons/thumb/9/9b/Encoder_Disc_%283-Bit%29.svg/220px-Encoder_Disc_%283-Bit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2" y="285293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523233" y="544522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Rotary </a:t>
            </a:r>
            <a:r>
              <a:rPr lang="en-US" altLang="zh-CN" b="1" dirty="0" smtClean="0"/>
              <a:t>Encoder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8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Selection I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1026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8573193"/>
              </p:ext>
            </p:extLst>
          </p:nvPr>
        </p:nvGraphicFramePr>
        <p:xfrm>
          <a:off x="2500313" y="2276872"/>
          <a:ext cx="5929312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" r:id="rId3" imgW="5931922" imgH="4005419" progId="Excel.Sheet.8">
                  <p:embed/>
                </p:oleObj>
              </mc:Choice>
              <mc:Fallback>
                <p:oleObj r:id="rId3" imgW="5931922" imgH="4005419" progId="Excel.Sheet.8">
                  <p:embed/>
                  <p:pic>
                    <p:nvPicPr>
                      <p:cNvPr id="0" name="Picture 28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2276872"/>
                        <a:ext cx="5929312" cy="400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863159"/>
              </p:ext>
            </p:extLst>
          </p:nvPr>
        </p:nvGraphicFramePr>
        <p:xfrm>
          <a:off x="634529" y="3214688"/>
          <a:ext cx="1214437" cy="1590358"/>
        </p:xfrm>
        <a:graphic>
          <a:graphicData uri="http://schemas.openxmlformats.org/drawingml/2006/table">
            <a:tbl>
              <a:tblPr/>
              <a:tblGrid>
                <a:gridCol w="344487"/>
                <a:gridCol w="8699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046" name="TextBox 7"/>
          <p:cNvSpPr txBox="1">
            <a:spLocks noChangeArrowheads="1"/>
          </p:cNvSpPr>
          <p:nvPr/>
        </p:nvSpPr>
        <p:spPr bwMode="auto">
          <a:xfrm>
            <a:off x="991716" y="2857500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Values</a:t>
            </a:r>
            <a:endParaRPr lang="en-US" altLang="zh-CN" b="1"/>
          </a:p>
        </p:txBody>
      </p:sp>
      <p:sp>
        <p:nvSpPr>
          <p:cNvPr id="1048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63EBF3F-96C9-41FD-A0A6-CC27D4290A25}" type="slidenum">
              <a:rPr lang="zh-CN" altLang="en-US" smtClean="0"/>
              <a:pPr/>
              <a:t>41</a:t>
            </a:fld>
            <a:endParaRPr lang="en-US" altLang="zh-CN" smtClean="0"/>
          </a:p>
        </p:txBody>
      </p:sp>
      <p:sp>
        <p:nvSpPr>
          <p:cNvPr id="1049" name="TextBox 9"/>
          <p:cNvSpPr txBox="1">
            <a:spLocks noChangeArrowheads="1"/>
          </p:cNvSpPr>
          <p:nvPr/>
        </p:nvSpPr>
        <p:spPr bwMode="auto">
          <a:xfrm>
            <a:off x="214313" y="5857875"/>
            <a:ext cx="208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u="sng"/>
              <a:t>Negative Values?</a:t>
            </a:r>
            <a:endParaRPr lang="en-US" altLang="zh-CN" b="1" u="sng"/>
          </a:p>
        </p:txBody>
      </p:sp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702" y="844199"/>
            <a:ext cx="1568962" cy="124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Selection II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4313" y="3214688"/>
          <a:ext cx="2143125" cy="1622743"/>
        </p:xfrm>
        <a:graphic>
          <a:graphicData uri="http://schemas.openxmlformats.org/drawingml/2006/table">
            <a:tbl>
              <a:tblPr/>
              <a:tblGrid>
                <a:gridCol w="587375"/>
                <a:gridCol w="741362"/>
                <a:gridCol w="814388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-3.2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-1.2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074" name="TextBox 4"/>
          <p:cNvSpPr txBox="1">
            <a:spLocks noChangeArrowheads="1"/>
          </p:cNvSpPr>
          <p:nvPr/>
        </p:nvSpPr>
        <p:spPr bwMode="auto">
          <a:xfrm>
            <a:off x="1643063" y="2786063"/>
            <a:ext cx="749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Rank</a:t>
            </a:r>
            <a:endParaRPr lang="en-US" altLang="zh-CN" b="1"/>
          </a:p>
        </p:txBody>
      </p:sp>
      <p:sp>
        <p:nvSpPr>
          <p:cNvPr id="2075" name="TextBox 5"/>
          <p:cNvSpPr txBox="1">
            <a:spLocks noChangeArrowheads="1"/>
          </p:cNvSpPr>
          <p:nvPr/>
        </p:nvSpPr>
        <p:spPr bwMode="auto">
          <a:xfrm>
            <a:off x="714375" y="2786063"/>
            <a:ext cx="9159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Values</a:t>
            </a:r>
            <a:endParaRPr lang="en-US" altLang="zh-CN" b="1"/>
          </a:p>
        </p:txBody>
      </p:sp>
      <p:graphicFrame>
        <p:nvGraphicFramePr>
          <p:cNvPr id="2050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2945932"/>
              </p:ext>
            </p:extLst>
          </p:nvPr>
        </p:nvGraphicFramePr>
        <p:xfrm>
          <a:off x="2500313" y="2276872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" r:id="rId3" imgW="6096528" imgH="4066384" progId="Excel.Sheet.8">
                  <p:embed/>
                </p:oleObj>
              </mc:Choice>
              <mc:Fallback>
                <p:oleObj r:id="rId3" imgW="6096528" imgH="4066384" progId="Excel.Sheet.8">
                  <p:embed/>
                  <p:pic>
                    <p:nvPicPr>
                      <p:cNvPr id="0" name="Picture 28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2276872"/>
                        <a:ext cx="6096000" cy="406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6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2765C9-7964-40CE-A945-B31D499B68FB}" type="slidenum">
              <a:rPr lang="zh-CN" altLang="en-US" smtClean="0"/>
              <a:pPr/>
              <a:t>42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Selection III</a:t>
            </a:r>
            <a:endParaRPr lang="en-US" altLang="zh-CN" smtClean="0">
              <a:ea typeface="宋体" pitchFamily="2" charset="-122"/>
            </a:endParaRPr>
          </a:p>
        </p:txBody>
      </p:sp>
      <p:pic>
        <p:nvPicPr>
          <p:cNvPr id="34819" name="Picture 2" descr="C:\Documents and Settings\Linda\Local Settings\Temporary Internet Files\Content.IE5\6B6KX4E0\MCj0415996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286000"/>
            <a:ext cx="1847850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3" descr="C:\Documents and Settings\Linda\Local Settings\Temporary Internet Files\Content.IE5\SOM935M1\MCj041599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5025" y="2571750"/>
            <a:ext cx="1800225" cy="183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C:\Documents and Settings\Linda\Local Settings\Temporary Internet Files\Content.IE5\SOM935M1\MCj0149324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5" y="4000500"/>
            <a:ext cx="2371725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Box 1"/>
          <p:cNvSpPr txBox="1">
            <a:spLocks noChangeArrowheads="1"/>
          </p:cNvSpPr>
          <p:nvPr/>
        </p:nvSpPr>
        <p:spPr bwMode="auto">
          <a:xfrm>
            <a:off x="3571875" y="6000750"/>
            <a:ext cx="33575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defTabSz="912813"/>
            <a:r>
              <a:rPr lang="en-AU" altLang="zh-CN" sz="2000" b="1">
                <a:latin typeface="Georgia" pitchFamily="18" charset="0"/>
              </a:rPr>
              <a:t>Tournament Selection</a:t>
            </a:r>
            <a:endParaRPr lang="en-US" altLang="zh-CN" sz="2000" b="1">
              <a:latin typeface="Georg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0579" y="4005868"/>
            <a:ext cx="249299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FIGHT!</a:t>
            </a:r>
          </a:p>
        </p:txBody>
      </p:sp>
      <p:sp>
        <p:nvSpPr>
          <p:cNvPr id="34825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00419A-F38D-4D20-95B4-3DFAEEC8B332}" type="slidenum">
              <a:rPr lang="zh-CN" altLang="en-US" smtClean="0"/>
              <a:pPr/>
              <a:t>43</a:t>
            </a:fld>
            <a:endParaRPr lang="en-US" altLang="zh-CN" smtClean="0"/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689725" y="5214938"/>
            <a:ext cx="21685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u="sng"/>
              <a:t>Tournament Size?</a:t>
            </a:r>
            <a:endParaRPr lang="en-US" altLang="zh-CN" b="1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48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Selection IV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4179887"/>
          </a:xfrm>
        </p:spPr>
        <p:txBody>
          <a:bodyPr>
            <a:normAutofit lnSpcReduction="10000"/>
          </a:bodyPr>
          <a:lstStyle/>
          <a:p>
            <a:pPr marL="365125"/>
            <a:r>
              <a:rPr lang="en-AU" altLang="zh-CN" sz="2400" dirty="0" smtClean="0"/>
              <a:t>Elitism</a:t>
            </a:r>
          </a:p>
          <a:p>
            <a:pPr marL="657225" lvl="1"/>
            <a:r>
              <a:rPr lang="en-AU" altLang="zh-CN" sz="2200" dirty="0" smtClean="0"/>
              <a:t>Offspring are not necessarily better than their parents.</a:t>
            </a:r>
          </a:p>
          <a:p>
            <a:pPr marL="657225" lvl="1"/>
            <a:r>
              <a:rPr lang="en-AU" altLang="zh-CN" sz="2200" dirty="0" smtClean="0"/>
              <a:t>The best individual in the current population may be lost.</a:t>
            </a:r>
          </a:p>
          <a:p>
            <a:pPr lvl="2" indent="-219075"/>
            <a:r>
              <a:rPr lang="en-AU" altLang="zh-CN" sz="2000" dirty="0" smtClean="0"/>
              <a:t>Destroyed by crossover &amp; mutation</a:t>
            </a:r>
          </a:p>
          <a:p>
            <a:pPr marL="657225" lvl="1"/>
            <a:r>
              <a:rPr lang="en-AU" altLang="zh-CN" sz="2200" dirty="0" smtClean="0"/>
              <a:t>Copy the best individual to the next generation.</a:t>
            </a:r>
          </a:p>
          <a:p>
            <a:pPr marL="657225" lvl="1"/>
            <a:r>
              <a:rPr lang="en-AU" altLang="zh-CN" sz="2200" dirty="0" smtClean="0"/>
              <a:t>Improve the stability and performance of GAs.</a:t>
            </a:r>
          </a:p>
          <a:p>
            <a:pPr marL="657225" lvl="1">
              <a:lnSpc>
                <a:spcPct val="9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400" dirty="0" smtClean="0"/>
              <a:t>Offspring Selection</a:t>
            </a:r>
          </a:p>
          <a:p>
            <a:pPr marL="657225" lvl="1"/>
            <a:r>
              <a:rPr lang="en-AU" altLang="zh-CN" sz="2200" dirty="0" smtClean="0"/>
              <a:t>Usually the old population is replaced by the offspring.</a:t>
            </a:r>
          </a:p>
          <a:p>
            <a:pPr marL="657225" lvl="1"/>
            <a:r>
              <a:rPr lang="en-AU" altLang="zh-CN" sz="2200" dirty="0" smtClean="0"/>
              <a:t>Are their any other options?</a:t>
            </a:r>
          </a:p>
          <a:p>
            <a:pPr lvl="2" indent="-219075"/>
            <a:r>
              <a:rPr lang="en-AU" altLang="zh-CN" sz="2000" dirty="0" smtClean="0"/>
              <a:t>(</a:t>
            </a:r>
            <a:r>
              <a:rPr lang="el-GR" altLang="zh-CN" sz="2000" dirty="0" smtClean="0"/>
              <a:t>μ</a:t>
            </a:r>
            <a:r>
              <a:rPr lang="en-AU" altLang="zh-CN" sz="2000" dirty="0" smtClean="0"/>
              <a:t>, </a:t>
            </a:r>
            <a:r>
              <a:rPr lang="el-GR" altLang="zh-CN" sz="2000" dirty="0" smtClean="0"/>
              <a:t>λ</a:t>
            </a:r>
            <a:r>
              <a:rPr lang="en-AU" altLang="zh-CN" sz="2000" dirty="0" smtClean="0"/>
              <a:t>) Strategy</a:t>
            </a:r>
          </a:p>
          <a:p>
            <a:pPr lvl="2" indent="-219075"/>
            <a:r>
              <a:rPr lang="en-AU" altLang="zh-CN" sz="2000" dirty="0" smtClean="0"/>
              <a:t>(</a:t>
            </a:r>
            <a:r>
              <a:rPr lang="el-GR" altLang="zh-CN" sz="2000" dirty="0" smtClean="0"/>
              <a:t>μ</a:t>
            </a:r>
            <a:r>
              <a:rPr lang="en-AU" altLang="zh-CN" sz="2000" dirty="0" smtClean="0"/>
              <a:t>+</a:t>
            </a:r>
            <a:r>
              <a:rPr lang="el-GR" altLang="zh-CN" sz="2000" dirty="0" smtClean="0"/>
              <a:t>λ</a:t>
            </a:r>
            <a:r>
              <a:rPr lang="en-AU" altLang="zh-CN" sz="2000" dirty="0" smtClean="0"/>
              <a:t>) Strategy</a:t>
            </a:r>
            <a:endParaRPr lang="zh-CN" altLang="en-US" sz="2000" dirty="0" smtClean="0"/>
          </a:p>
        </p:txBody>
      </p:sp>
      <p:sp>
        <p:nvSpPr>
          <p:cNvPr id="3584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90B98-FA0A-4FAF-BDBD-8F3290D64F7C}" type="slidenum">
              <a:rPr lang="zh-CN" altLang="en-US" smtClean="0"/>
              <a:pPr/>
              <a:t>44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Crossover I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0084"/>
              </p:ext>
            </p:extLst>
          </p:nvPr>
        </p:nvGraphicFramePr>
        <p:xfrm>
          <a:off x="1833563" y="2830513"/>
          <a:ext cx="6096000" cy="742950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33563" y="4616450"/>
          <a:ext cx="6096000" cy="742950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</a:tr>
            </a:tbl>
          </a:graphicData>
        </a:graphic>
      </p:graphicFrame>
      <p:sp>
        <p:nvSpPr>
          <p:cNvPr id="36931" name="TextBox 5"/>
          <p:cNvSpPr txBox="1">
            <a:spLocks noChangeArrowheads="1"/>
          </p:cNvSpPr>
          <p:nvPr/>
        </p:nvSpPr>
        <p:spPr bwMode="auto">
          <a:xfrm>
            <a:off x="500063" y="2844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Parent 1</a:t>
            </a:r>
            <a:endParaRPr lang="en-US" altLang="zh-CN"/>
          </a:p>
        </p:txBody>
      </p:sp>
      <p:sp>
        <p:nvSpPr>
          <p:cNvPr id="36932" name="TextBox 6"/>
          <p:cNvSpPr txBox="1">
            <a:spLocks noChangeArrowheads="1"/>
          </p:cNvSpPr>
          <p:nvPr/>
        </p:nvSpPr>
        <p:spPr bwMode="auto">
          <a:xfrm>
            <a:off x="500063" y="3214688"/>
            <a:ext cx="10572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Parent 2</a:t>
            </a:r>
            <a:endParaRPr lang="en-US" altLang="zh-CN"/>
          </a:p>
        </p:txBody>
      </p:sp>
      <p:sp>
        <p:nvSpPr>
          <p:cNvPr id="36933" name="TextBox 7"/>
          <p:cNvSpPr txBox="1">
            <a:spLocks noChangeArrowheads="1"/>
          </p:cNvSpPr>
          <p:nvPr/>
        </p:nvSpPr>
        <p:spPr bwMode="auto">
          <a:xfrm>
            <a:off x="428625" y="4581128"/>
            <a:ext cx="13096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dirty="0"/>
              <a:t>Offspring 1</a:t>
            </a:r>
            <a:endParaRPr lang="en-US" altLang="zh-CN" dirty="0"/>
          </a:p>
        </p:txBody>
      </p:sp>
      <p:sp>
        <p:nvSpPr>
          <p:cNvPr id="36934" name="TextBox 8"/>
          <p:cNvSpPr txBox="1">
            <a:spLocks noChangeArrowheads="1"/>
          </p:cNvSpPr>
          <p:nvPr/>
        </p:nvSpPr>
        <p:spPr bwMode="auto">
          <a:xfrm>
            <a:off x="428625" y="5000625"/>
            <a:ext cx="1309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2</a:t>
            </a:r>
            <a:endParaRPr lang="en-US" altLang="zh-CN"/>
          </a:p>
        </p:txBody>
      </p:sp>
      <p:sp>
        <p:nvSpPr>
          <p:cNvPr id="10" name="Down Arrow 9"/>
          <p:cNvSpPr/>
          <p:nvPr/>
        </p:nvSpPr>
        <p:spPr>
          <a:xfrm>
            <a:off x="4786313" y="2071688"/>
            <a:ext cx="71437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4786313" y="3786188"/>
            <a:ext cx="214312" cy="714375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6072188" y="1143000"/>
            <a:ext cx="571500" cy="2714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938" name="TextBox 14"/>
          <p:cNvSpPr txBox="1">
            <a:spLocks noChangeArrowheads="1"/>
          </p:cNvSpPr>
          <p:nvPr/>
        </p:nvSpPr>
        <p:spPr bwMode="auto">
          <a:xfrm>
            <a:off x="3357563" y="6000750"/>
            <a:ext cx="2479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One Point Crossover</a:t>
            </a:r>
            <a:endParaRPr lang="en-US" altLang="zh-CN" b="1"/>
          </a:p>
        </p:txBody>
      </p:sp>
      <p:sp>
        <p:nvSpPr>
          <p:cNvPr id="36940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E2B37BF-4FB2-4326-950F-3B471A185C04}" type="slidenum">
              <a:rPr lang="zh-CN" altLang="en-US" smtClean="0"/>
              <a:pPr/>
              <a:t>46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9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33" grpId="0"/>
      <p:bldP spid="36934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Crossover II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33563" y="2830513"/>
          <a:ext cx="6096000" cy="742950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</a:tr>
            </a:tbl>
          </a:graphicData>
        </a:graphic>
      </p:graphicFrame>
      <p:sp>
        <p:nvSpPr>
          <p:cNvPr id="37923" name="TextBox 4"/>
          <p:cNvSpPr txBox="1">
            <a:spLocks noChangeArrowheads="1"/>
          </p:cNvSpPr>
          <p:nvPr/>
        </p:nvSpPr>
        <p:spPr bwMode="auto">
          <a:xfrm>
            <a:off x="500063" y="2844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Parent 1</a:t>
            </a:r>
            <a:endParaRPr lang="en-US" altLang="zh-CN"/>
          </a:p>
        </p:txBody>
      </p:sp>
      <p:sp>
        <p:nvSpPr>
          <p:cNvPr id="37924" name="TextBox 5"/>
          <p:cNvSpPr txBox="1">
            <a:spLocks noChangeArrowheads="1"/>
          </p:cNvSpPr>
          <p:nvPr/>
        </p:nvSpPr>
        <p:spPr bwMode="auto">
          <a:xfrm>
            <a:off x="500063" y="3214688"/>
            <a:ext cx="10572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Parent 2</a:t>
            </a:r>
            <a:endParaRPr lang="en-US" altLang="zh-CN"/>
          </a:p>
        </p:txBody>
      </p:sp>
      <p:sp>
        <p:nvSpPr>
          <p:cNvPr id="7" name="Down Arrow 6"/>
          <p:cNvSpPr/>
          <p:nvPr/>
        </p:nvSpPr>
        <p:spPr>
          <a:xfrm>
            <a:off x="3571875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215063" y="2071688"/>
            <a:ext cx="71437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 rot="5400000">
            <a:off x="4643438" y="1285875"/>
            <a:ext cx="571500" cy="242887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833563" y="4616450"/>
          <a:ext cx="6096000" cy="742950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</a:tr>
            </a:tbl>
          </a:graphicData>
        </a:graphic>
      </p:graphicFrame>
      <p:sp>
        <p:nvSpPr>
          <p:cNvPr id="37960" name="TextBox 10"/>
          <p:cNvSpPr txBox="1">
            <a:spLocks noChangeArrowheads="1"/>
          </p:cNvSpPr>
          <p:nvPr/>
        </p:nvSpPr>
        <p:spPr bwMode="auto">
          <a:xfrm>
            <a:off x="428625" y="4581128"/>
            <a:ext cx="13096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dirty="0"/>
              <a:t>Offspring 1</a:t>
            </a:r>
            <a:endParaRPr lang="en-US" altLang="zh-CN" dirty="0"/>
          </a:p>
        </p:txBody>
      </p:sp>
      <p:sp>
        <p:nvSpPr>
          <p:cNvPr id="37961" name="TextBox 11"/>
          <p:cNvSpPr txBox="1">
            <a:spLocks noChangeArrowheads="1"/>
          </p:cNvSpPr>
          <p:nvPr/>
        </p:nvSpPr>
        <p:spPr bwMode="auto">
          <a:xfrm>
            <a:off x="428625" y="5000625"/>
            <a:ext cx="1309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2</a:t>
            </a:r>
            <a:endParaRPr lang="en-US" altLang="zh-CN"/>
          </a:p>
        </p:txBody>
      </p:sp>
      <p:sp>
        <p:nvSpPr>
          <p:cNvPr id="37965" name="TextBox 15"/>
          <p:cNvSpPr txBox="1">
            <a:spLocks noChangeArrowheads="1"/>
          </p:cNvSpPr>
          <p:nvPr/>
        </p:nvSpPr>
        <p:spPr bwMode="auto">
          <a:xfrm>
            <a:off x="3357563" y="6000750"/>
            <a:ext cx="2476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Two Point Crossover</a:t>
            </a:r>
            <a:endParaRPr lang="en-US" altLang="zh-CN" b="1"/>
          </a:p>
        </p:txBody>
      </p:sp>
      <p:sp>
        <p:nvSpPr>
          <p:cNvPr id="37966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3AA0F4-FA4C-48B4-92CB-8ABCDC1279D9}" type="slidenum">
              <a:rPr lang="zh-CN" altLang="en-US" smtClean="0"/>
              <a:pPr/>
              <a:t>47</a:t>
            </a:fld>
            <a:endParaRPr lang="en-US" altLang="zh-CN" smtClean="0"/>
          </a:p>
        </p:txBody>
      </p:sp>
      <p:sp>
        <p:nvSpPr>
          <p:cNvPr id="17" name="Down Arrow 10"/>
          <p:cNvSpPr/>
          <p:nvPr/>
        </p:nvSpPr>
        <p:spPr>
          <a:xfrm>
            <a:off x="4786313" y="3786188"/>
            <a:ext cx="214312" cy="714375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60" grpId="0"/>
      <p:bldP spid="37961" grpId="0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Crossover III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33563" y="2830513"/>
          <a:ext cx="6096000" cy="742950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</a:tr>
            </a:tbl>
          </a:graphicData>
        </a:graphic>
      </p:graphicFrame>
      <p:sp>
        <p:nvSpPr>
          <p:cNvPr id="38947" name="TextBox 4"/>
          <p:cNvSpPr txBox="1">
            <a:spLocks noChangeArrowheads="1"/>
          </p:cNvSpPr>
          <p:nvPr/>
        </p:nvSpPr>
        <p:spPr bwMode="auto">
          <a:xfrm>
            <a:off x="500063" y="2844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Parent 1</a:t>
            </a:r>
            <a:endParaRPr lang="en-US" altLang="zh-CN"/>
          </a:p>
        </p:txBody>
      </p:sp>
      <p:sp>
        <p:nvSpPr>
          <p:cNvPr id="38948" name="TextBox 5"/>
          <p:cNvSpPr txBox="1">
            <a:spLocks noChangeArrowheads="1"/>
          </p:cNvSpPr>
          <p:nvPr/>
        </p:nvSpPr>
        <p:spPr bwMode="auto">
          <a:xfrm>
            <a:off x="500063" y="3214688"/>
            <a:ext cx="10572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Parent 2</a:t>
            </a:r>
            <a:endParaRPr lang="en-US" altLang="zh-C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479648"/>
              </p:ext>
            </p:extLst>
          </p:nvPr>
        </p:nvGraphicFramePr>
        <p:xfrm>
          <a:off x="1833563" y="4641701"/>
          <a:ext cx="6096000" cy="371475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2143125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214813" y="2071688"/>
            <a:ext cx="71437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857750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215063" y="2071688"/>
            <a:ext cx="71437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429250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6858000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77" name="TextBox 13"/>
          <p:cNvSpPr txBox="1">
            <a:spLocks noChangeArrowheads="1"/>
          </p:cNvSpPr>
          <p:nvPr/>
        </p:nvSpPr>
        <p:spPr bwMode="auto">
          <a:xfrm>
            <a:off x="428625" y="4578821"/>
            <a:ext cx="1181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</a:t>
            </a:r>
            <a:endParaRPr lang="en-US" altLang="zh-CN"/>
          </a:p>
        </p:txBody>
      </p:sp>
      <p:sp>
        <p:nvSpPr>
          <p:cNvPr id="38978" name="TextBox 14"/>
          <p:cNvSpPr txBox="1">
            <a:spLocks noChangeArrowheads="1"/>
          </p:cNvSpPr>
          <p:nvPr/>
        </p:nvSpPr>
        <p:spPr bwMode="auto">
          <a:xfrm>
            <a:off x="3357563" y="6000750"/>
            <a:ext cx="2274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Uniform Crossover</a:t>
            </a:r>
            <a:endParaRPr lang="en-US" altLang="zh-CN" b="1"/>
          </a:p>
        </p:txBody>
      </p:sp>
      <p:sp>
        <p:nvSpPr>
          <p:cNvPr id="38985" name="Slide Number Placeholder 2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5A6A70-C619-4AE1-83DE-757600689BE8}" type="slidenum">
              <a:rPr lang="zh-CN" altLang="en-US" smtClean="0"/>
              <a:pPr/>
              <a:t>48</a:t>
            </a:fld>
            <a:endParaRPr lang="en-US" altLang="zh-CN" smtClean="0"/>
          </a:p>
        </p:txBody>
      </p:sp>
      <p:sp>
        <p:nvSpPr>
          <p:cNvPr id="22" name="Down Arrow 10"/>
          <p:cNvSpPr/>
          <p:nvPr/>
        </p:nvSpPr>
        <p:spPr>
          <a:xfrm>
            <a:off x="4786313" y="3786188"/>
            <a:ext cx="214312" cy="714375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9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77" grpId="0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Is It Always Easy?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14500" y="2830513"/>
          <a:ext cx="6096000" cy="742950"/>
        </p:xfrm>
        <a:graphic>
          <a:graphicData uri="http://schemas.openxmlformats.org/drawingml/2006/table">
            <a:tbl>
              <a:tblPr/>
              <a:tblGrid>
                <a:gridCol w="677863"/>
                <a:gridCol w="676275"/>
                <a:gridCol w="677862"/>
                <a:gridCol w="677863"/>
                <a:gridCol w="676275"/>
                <a:gridCol w="677862"/>
                <a:gridCol w="677863"/>
                <a:gridCol w="676275"/>
                <a:gridCol w="677862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sp>
        <p:nvSpPr>
          <p:cNvPr id="39971" name="TextBox 5"/>
          <p:cNvSpPr txBox="1">
            <a:spLocks noChangeArrowheads="1"/>
          </p:cNvSpPr>
          <p:nvPr/>
        </p:nvSpPr>
        <p:spPr bwMode="auto">
          <a:xfrm>
            <a:off x="500063" y="2844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Parent 1</a:t>
            </a:r>
            <a:endParaRPr lang="en-US" altLang="zh-CN"/>
          </a:p>
        </p:txBody>
      </p:sp>
      <p:sp>
        <p:nvSpPr>
          <p:cNvPr id="39972" name="TextBox 6"/>
          <p:cNvSpPr txBox="1">
            <a:spLocks noChangeArrowheads="1"/>
          </p:cNvSpPr>
          <p:nvPr/>
        </p:nvSpPr>
        <p:spPr bwMode="auto">
          <a:xfrm>
            <a:off x="500063" y="3214688"/>
            <a:ext cx="10572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Parent 2</a:t>
            </a:r>
            <a:endParaRPr lang="en-US" altLang="zh-CN"/>
          </a:p>
        </p:txBody>
      </p:sp>
      <p:sp>
        <p:nvSpPr>
          <p:cNvPr id="8" name="Down Arrow 7"/>
          <p:cNvSpPr/>
          <p:nvPr/>
        </p:nvSpPr>
        <p:spPr>
          <a:xfrm>
            <a:off x="4714875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231545"/>
              </p:ext>
            </p:extLst>
          </p:nvPr>
        </p:nvGraphicFramePr>
        <p:xfrm>
          <a:off x="1714500" y="4608041"/>
          <a:ext cx="6096000" cy="742950"/>
        </p:xfrm>
        <a:graphic>
          <a:graphicData uri="http://schemas.openxmlformats.org/drawingml/2006/table">
            <a:tbl>
              <a:tblPr/>
              <a:tblGrid>
                <a:gridCol w="677863"/>
                <a:gridCol w="676275"/>
                <a:gridCol w="677862"/>
                <a:gridCol w="677863"/>
                <a:gridCol w="676275"/>
                <a:gridCol w="677862"/>
                <a:gridCol w="677863"/>
                <a:gridCol w="676275"/>
                <a:gridCol w="677862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sp>
        <p:nvSpPr>
          <p:cNvPr id="40006" name="TextBox 9"/>
          <p:cNvSpPr txBox="1">
            <a:spLocks noChangeArrowheads="1"/>
          </p:cNvSpPr>
          <p:nvPr/>
        </p:nvSpPr>
        <p:spPr bwMode="auto">
          <a:xfrm>
            <a:off x="357188" y="4572148"/>
            <a:ext cx="1309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1</a:t>
            </a:r>
            <a:endParaRPr lang="en-US" altLang="zh-CN"/>
          </a:p>
        </p:txBody>
      </p:sp>
      <p:sp>
        <p:nvSpPr>
          <p:cNvPr id="40007" name="TextBox 10"/>
          <p:cNvSpPr txBox="1">
            <a:spLocks noChangeArrowheads="1"/>
          </p:cNvSpPr>
          <p:nvPr/>
        </p:nvSpPr>
        <p:spPr bwMode="auto">
          <a:xfrm>
            <a:off x="357188" y="5004916"/>
            <a:ext cx="1309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2</a:t>
            </a:r>
            <a:endParaRPr lang="en-US" altLang="zh-CN"/>
          </a:p>
        </p:txBody>
      </p:sp>
      <p:sp>
        <p:nvSpPr>
          <p:cNvPr id="13" name="Left Brace 12"/>
          <p:cNvSpPr/>
          <p:nvPr/>
        </p:nvSpPr>
        <p:spPr>
          <a:xfrm rot="5400000">
            <a:off x="6000750" y="1071563"/>
            <a:ext cx="571500" cy="28575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0011" name="Picture 2" descr="C:\Documents and Settings\Linda\Local Settings\Temporary Internet Files\Content.IE5\68Z17A3I\MCj043440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764704"/>
            <a:ext cx="1019583" cy="130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012" name="TextBox 15"/>
          <p:cNvSpPr txBox="1">
            <a:spLocks noChangeArrowheads="1"/>
          </p:cNvSpPr>
          <p:nvPr/>
        </p:nvSpPr>
        <p:spPr bwMode="auto">
          <a:xfrm>
            <a:off x="2357438" y="6000750"/>
            <a:ext cx="4788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sz="2000" b="1" dirty="0"/>
              <a:t>Crossover of Two Individuals </a:t>
            </a:r>
            <a:r>
              <a:rPr lang="en-AU" altLang="zh-CN" sz="2000" b="1" dirty="0" smtClean="0"/>
              <a:t>for </a:t>
            </a:r>
            <a:r>
              <a:rPr lang="en-AU" altLang="zh-CN" sz="2000" b="1" dirty="0"/>
              <a:t>TSP </a:t>
            </a:r>
            <a:endParaRPr lang="en-US" altLang="zh-CN" sz="2000" b="1" dirty="0"/>
          </a:p>
        </p:txBody>
      </p:sp>
      <p:sp>
        <p:nvSpPr>
          <p:cNvPr id="40013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66E438-3E3B-43E1-9E04-CDD680935A1F}" type="slidenum">
              <a:rPr lang="zh-CN" altLang="en-US" smtClean="0"/>
              <a:pPr/>
              <a:t>49</a:t>
            </a:fld>
            <a:endParaRPr lang="en-US" altLang="zh-CN" smtClean="0"/>
          </a:p>
        </p:txBody>
      </p:sp>
      <p:sp>
        <p:nvSpPr>
          <p:cNvPr id="16" name="Down Arrow 10"/>
          <p:cNvSpPr/>
          <p:nvPr/>
        </p:nvSpPr>
        <p:spPr>
          <a:xfrm>
            <a:off x="4644008" y="3786188"/>
            <a:ext cx="214312" cy="714375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06" grpId="0"/>
      <p:bldP spid="40007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Learning from Nature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4514" name="Picture 2" descr="http://gh.bupt.edu.cn/upload/image/201109/一等奖%20罗玲%20比翼双飞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08900" y="3143248"/>
            <a:ext cx="2678924" cy="1714512"/>
          </a:xfrm>
          <a:prstGeom prst="rect">
            <a:avLst/>
          </a:prstGeom>
          <a:noFill/>
        </p:spPr>
      </p:pic>
      <p:pic>
        <p:nvPicPr>
          <p:cNvPr id="64516" name="Picture 4" descr="http://www.aerospaceweb.org/aircraft/fighter/f22/f22_schem_01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72200" y="2557495"/>
            <a:ext cx="2287467" cy="2943207"/>
          </a:xfrm>
          <a:prstGeom prst="rect">
            <a:avLst/>
          </a:prstGeom>
          <a:noFill/>
        </p:spPr>
      </p:pic>
      <p:pic>
        <p:nvPicPr>
          <p:cNvPr id="64520" name="Picture 8" descr="http://www.ycwb.com/epaper/ycwb/res/1/1/2012-02/28/B16/res09_attpic_brief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86116" y="2357430"/>
            <a:ext cx="2795268" cy="35067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Mutation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43063" y="2857500"/>
          <a:ext cx="6096000" cy="371475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0985" name="TextBox 4"/>
          <p:cNvSpPr txBox="1">
            <a:spLocks noChangeArrowheads="1"/>
          </p:cNvSpPr>
          <p:nvPr/>
        </p:nvSpPr>
        <p:spPr bwMode="auto">
          <a:xfrm>
            <a:off x="500063" y="2844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Parent</a:t>
            </a:r>
            <a:endParaRPr lang="en-US" altLang="zh-CN"/>
          </a:p>
        </p:txBody>
      </p:sp>
      <p:sp>
        <p:nvSpPr>
          <p:cNvPr id="6" name="Down Arrow 5"/>
          <p:cNvSpPr/>
          <p:nvPr/>
        </p:nvSpPr>
        <p:spPr>
          <a:xfrm>
            <a:off x="3286125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6000750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97217"/>
              </p:ext>
            </p:extLst>
          </p:nvPr>
        </p:nvGraphicFramePr>
        <p:xfrm>
          <a:off x="1643063" y="4341689"/>
          <a:ext cx="6096000" cy="371475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1010" name="TextBox 8"/>
          <p:cNvSpPr txBox="1">
            <a:spLocks noChangeArrowheads="1"/>
          </p:cNvSpPr>
          <p:nvPr/>
        </p:nvSpPr>
        <p:spPr bwMode="auto">
          <a:xfrm>
            <a:off x="428625" y="4293096"/>
            <a:ext cx="1181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</a:t>
            </a:r>
            <a:endParaRPr lang="en-US" altLang="zh-CN"/>
          </a:p>
        </p:txBody>
      </p:sp>
      <p:sp>
        <p:nvSpPr>
          <p:cNvPr id="41013" name="TextBox 11"/>
          <p:cNvSpPr txBox="1">
            <a:spLocks noChangeArrowheads="1"/>
          </p:cNvSpPr>
          <p:nvPr/>
        </p:nvSpPr>
        <p:spPr bwMode="auto">
          <a:xfrm>
            <a:off x="1071563" y="5929313"/>
            <a:ext cx="7192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sz="2000" b="1" dirty="0">
                <a:solidFill>
                  <a:srgbClr val="C00000"/>
                </a:solidFill>
              </a:rPr>
              <a:t>Mutation is mainly used to maintain the genetic diversity. 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41015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56AEB9-CA34-40A0-980C-432D4C6CE968}" type="slidenum">
              <a:rPr lang="zh-CN" altLang="en-US" smtClean="0"/>
              <a:pPr/>
              <a:t>50</a:t>
            </a:fld>
            <a:endParaRPr lang="en-US" altLang="zh-CN" smtClean="0"/>
          </a:p>
        </p:txBody>
      </p:sp>
      <p:sp>
        <p:nvSpPr>
          <p:cNvPr id="41016" name="TextBox 13"/>
          <p:cNvSpPr txBox="1">
            <a:spLocks noChangeArrowheads="1"/>
          </p:cNvSpPr>
          <p:nvPr/>
        </p:nvSpPr>
        <p:spPr bwMode="auto">
          <a:xfrm>
            <a:off x="3263713" y="5172869"/>
            <a:ext cx="273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u="sng" dirty="0"/>
              <a:t>Mutation vs. Crossover</a:t>
            </a:r>
            <a:endParaRPr lang="en-US" altLang="zh-CN" b="1" u="sng" dirty="0"/>
          </a:p>
        </p:txBody>
      </p:sp>
      <p:sp>
        <p:nvSpPr>
          <p:cNvPr id="15" name="Down Arrow 10"/>
          <p:cNvSpPr/>
          <p:nvPr/>
        </p:nvSpPr>
        <p:spPr>
          <a:xfrm>
            <a:off x="4644008" y="3501008"/>
            <a:ext cx="214312" cy="714375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0" grpId="0"/>
      <p:bldP spid="41013" grpId="0"/>
      <p:bldP spid="41016" grpId="0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Population Diversity</a:t>
            </a:r>
            <a:endParaRPr lang="zh-CN" altLang="en-US" smtClean="0"/>
          </a:p>
        </p:txBody>
      </p:sp>
      <p:sp>
        <p:nvSpPr>
          <p:cNvPr id="41987" name="TextBox 4"/>
          <p:cNvSpPr txBox="1">
            <a:spLocks noChangeArrowheads="1"/>
          </p:cNvSpPr>
          <p:nvPr/>
        </p:nvSpPr>
        <p:spPr bwMode="auto">
          <a:xfrm>
            <a:off x="1187624" y="6053286"/>
            <a:ext cx="66881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sz="2000" b="1" dirty="0">
                <a:solidFill>
                  <a:srgbClr val="C00000"/>
                </a:solidFill>
              </a:rPr>
              <a:t>Loss of genetic diversity  </a:t>
            </a:r>
            <a:r>
              <a:rPr lang="en-AU" altLang="zh-CN" sz="2000" b="1" dirty="0">
                <a:solidFill>
                  <a:srgbClr val="C00000"/>
                </a:solidFill>
                <a:sym typeface="Wingdings" pitchFamily="2" charset="2"/>
              </a:rPr>
              <a:t>  Premature Convergence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14313" y="2286000"/>
          <a:ext cx="204786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622"/>
                <a:gridCol w="682622"/>
                <a:gridCol w="682622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2060"/>
                          </a:solidFill>
                        </a:rPr>
                        <a:t>Population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52750" y="2286000"/>
          <a:ext cx="68262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622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flipV="1">
            <a:off x="1785938" y="3857625"/>
            <a:ext cx="1071562" cy="28575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2196306" y="4304507"/>
            <a:ext cx="142875" cy="2106612"/>
          </a:xfrm>
          <a:prstGeom prst="leftBracket">
            <a:avLst/>
          </a:prstGeom>
          <a:ln w="1905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2046" name="TextBox 9"/>
          <p:cNvSpPr txBox="1">
            <a:spLocks noChangeArrowheads="1"/>
          </p:cNvSpPr>
          <p:nvPr/>
        </p:nvSpPr>
        <p:spPr bwMode="auto">
          <a:xfrm>
            <a:off x="1598613" y="5572125"/>
            <a:ext cx="158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/>
              <a:t>k</a:t>
            </a:r>
            <a:r>
              <a:rPr lang="en-US" altLang="zh-CN" baseline="30000"/>
              <a:t>th</a:t>
            </a:r>
            <a:r>
              <a:rPr lang="en-US" altLang="zh-CN"/>
              <a:t> dimension</a:t>
            </a:r>
            <a:endParaRPr lang="zh-CN" altLang="en-US"/>
          </a:p>
        </p:txBody>
      </p:sp>
      <p:sp>
        <p:nvSpPr>
          <p:cNvPr id="13" name="Curved Right Arrow 12"/>
          <p:cNvSpPr/>
          <p:nvPr/>
        </p:nvSpPr>
        <p:spPr>
          <a:xfrm rot="1103542">
            <a:off x="4859937" y="1931517"/>
            <a:ext cx="642938" cy="15065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052" name="Slide Number Placeholder 1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2775EB1-C1E1-4276-A90C-A06C413CB995}" type="slidenum">
              <a:rPr lang="zh-CN" altLang="en-US" smtClean="0"/>
              <a:pPr/>
              <a:t>51</a:t>
            </a:fld>
            <a:endParaRPr lang="en-US" altLang="zh-CN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5429250" y="548680"/>
            <a:ext cx="3657600" cy="2743200"/>
            <a:chOff x="5429250" y="548680"/>
            <a:chExt cx="3657600" cy="2743200"/>
          </a:xfrm>
        </p:grpSpPr>
        <p:pic>
          <p:nvPicPr>
            <p:cNvPr id="4204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9250" y="548680"/>
              <a:ext cx="36576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344" y="1412776"/>
              <a:ext cx="360040" cy="36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3857625" y="3306167"/>
            <a:ext cx="3657600" cy="2743200"/>
            <a:chOff x="3857625" y="3306167"/>
            <a:chExt cx="3657600" cy="2743200"/>
          </a:xfrm>
        </p:grpSpPr>
        <p:pic>
          <p:nvPicPr>
            <p:cNvPr id="4204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57625" y="3306167"/>
              <a:ext cx="36576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6563" y="4176124"/>
              <a:ext cx="360040" cy="36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  <p:bldP spid="8" grpId="0" animBg="1"/>
      <p:bldP spid="9" grpId="0" animBg="1"/>
      <p:bldP spid="42046" grpId="0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Selection vs. Crossover vs. Mutation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5125">
              <a:defRPr/>
            </a:pPr>
            <a:r>
              <a:rPr lang="en-US" altLang="zh-CN" dirty="0" smtClean="0"/>
              <a:t>Selection</a:t>
            </a:r>
          </a:p>
          <a:p>
            <a:pPr marL="657225" lvl="1">
              <a:defRPr/>
            </a:pPr>
            <a:r>
              <a:rPr lang="en-US" altLang="zh-CN" dirty="0" smtClean="0"/>
              <a:t>Bias the search effort towards promising individuals.</a:t>
            </a:r>
          </a:p>
          <a:p>
            <a:pPr marL="657225" lvl="1">
              <a:defRPr/>
            </a:pPr>
            <a:r>
              <a:rPr lang="en-US" altLang="zh-CN" dirty="0" smtClean="0"/>
              <a:t>Loss of genetic diversity</a:t>
            </a:r>
          </a:p>
          <a:p>
            <a:pPr marL="657225" lvl="1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Crossover</a:t>
            </a:r>
          </a:p>
          <a:p>
            <a:pPr marL="657225" lvl="1">
              <a:defRPr/>
            </a:pPr>
            <a:r>
              <a:rPr lang="en-US" altLang="zh-CN" dirty="0" smtClean="0"/>
              <a:t>Create better individuals by combining genes from good individuals.</a:t>
            </a:r>
          </a:p>
          <a:p>
            <a:pPr marL="657225" lvl="1">
              <a:defRPr/>
            </a:pPr>
            <a:r>
              <a:rPr lang="en-US" altLang="zh-CN" dirty="0" smtClean="0"/>
              <a:t>Building Block Hypothesis</a:t>
            </a:r>
          </a:p>
          <a:p>
            <a:pPr marL="657225" lvl="1">
              <a:defRPr/>
            </a:pPr>
            <a:r>
              <a:rPr lang="en-US" altLang="zh-CN" dirty="0" smtClean="0"/>
              <a:t>Major search power of GAs</a:t>
            </a:r>
          </a:p>
          <a:p>
            <a:pPr marL="657225" lvl="1">
              <a:defRPr/>
            </a:pPr>
            <a:r>
              <a:rPr lang="en-US" altLang="zh-CN" dirty="0" smtClean="0"/>
              <a:t>No effect on  genetic diversity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Mutation</a:t>
            </a:r>
          </a:p>
          <a:p>
            <a:pPr marL="657225" lvl="1">
              <a:defRPr/>
            </a:pPr>
            <a:r>
              <a:rPr lang="en-US" altLang="zh-CN" dirty="0" smtClean="0"/>
              <a:t>Increase genetic diversity.</a:t>
            </a:r>
          </a:p>
          <a:p>
            <a:pPr marL="657225" lvl="1">
              <a:defRPr/>
            </a:pPr>
            <a:r>
              <a:rPr lang="en-US" altLang="zh-CN" dirty="0" smtClean="0"/>
              <a:t>Force the algorithm to search areas other than the current focus.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Exploration vs. Exploitation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endParaRPr lang="zh-CN" altLang="en-US" dirty="0"/>
          </a:p>
        </p:txBody>
      </p:sp>
      <p:sp>
        <p:nvSpPr>
          <p:cNvPr id="4301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26452B4-FF13-4677-A300-4F0CD831FF5D}" type="slidenum">
              <a:rPr lang="zh-CN" altLang="en-US" smtClean="0"/>
              <a:pPr/>
              <a:t>52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The Complete Picture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155194"/>
              </p:ext>
            </p:extLst>
          </p:nvPr>
        </p:nvGraphicFramePr>
        <p:xfrm>
          <a:off x="816049" y="2420317"/>
          <a:ext cx="1619250" cy="2971800"/>
        </p:xfrm>
        <a:graphic>
          <a:graphicData uri="http://schemas.openxmlformats.org/drawingml/2006/table">
            <a:tbl>
              <a:tblPr/>
              <a:tblGrid>
                <a:gridCol w="269875"/>
                <a:gridCol w="269875"/>
                <a:gridCol w="269875"/>
                <a:gridCol w="269875"/>
                <a:gridCol w="269875"/>
                <a:gridCol w="269875"/>
              </a:tblGrid>
              <a:tr h="37147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Population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98346"/>
              </p:ext>
            </p:extLst>
          </p:nvPr>
        </p:nvGraphicFramePr>
        <p:xfrm>
          <a:off x="3959299" y="2348880"/>
          <a:ext cx="357188" cy="3149600"/>
        </p:xfrm>
        <a:graphic>
          <a:graphicData uri="http://schemas.openxmlformats.org/drawingml/2006/table">
            <a:tbl>
              <a:tblPr/>
              <a:tblGrid>
                <a:gridCol w="357188"/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454310"/>
              </p:ext>
            </p:extLst>
          </p:nvPr>
        </p:nvGraphicFramePr>
        <p:xfrm>
          <a:off x="4816549" y="2348880"/>
          <a:ext cx="357188" cy="3149600"/>
        </p:xfrm>
        <a:graphic>
          <a:graphicData uri="http://schemas.openxmlformats.org/drawingml/2006/table">
            <a:tbl>
              <a:tblPr/>
              <a:tblGrid>
                <a:gridCol w="357188"/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sp>
        <p:nvSpPr>
          <p:cNvPr id="14" name="Left-Right Arrow 13"/>
          <p:cNvSpPr/>
          <p:nvPr/>
        </p:nvSpPr>
        <p:spPr>
          <a:xfrm>
            <a:off x="4316481" y="3349005"/>
            <a:ext cx="468000" cy="71437"/>
          </a:xfrm>
          <a:prstGeom prst="left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4316481" y="4492005"/>
            <a:ext cx="468000" cy="71437"/>
          </a:xfrm>
          <a:prstGeom prst="left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05579"/>
              </p:ext>
            </p:extLst>
          </p:nvPr>
        </p:nvGraphicFramePr>
        <p:xfrm>
          <a:off x="6245299" y="2348880"/>
          <a:ext cx="357188" cy="3149600"/>
        </p:xfrm>
        <a:graphic>
          <a:graphicData uri="http://schemas.openxmlformats.org/drawingml/2006/table">
            <a:tbl>
              <a:tblPr/>
              <a:tblGrid>
                <a:gridCol w="357188"/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sp>
        <p:nvSpPr>
          <p:cNvPr id="18" name="Right Arrow 17"/>
          <p:cNvSpPr/>
          <p:nvPr/>
        </p:nvSpPr>
        <p:spPr>
          <a:xfrm>
            <a:off x="2530549" y="3991942"/>
            <a:ext cx="1357313" cy="214313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388049" y="3991942"/>
            <a:ext cx="714375" cy="214313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745236" y="3277568"/>
            <a:ext cx="428625" cy="142875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6745362" y="3991942"/>
            <a:ext cx="714375" cy="214313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2000"/>
              </p:ext>
            </p:extLst>
          </p:nvPr>
        </p:nvGraphicFramePr>
        <p:xfrm>
          <a:off x="7602612" y="2348880"/>
          <a:ext cx="357187" cy="3149600"/>
        </p:xfrm>
        <a:graphic>
          <a:graphicData uri="http://schemas.openxmlformats.org/drawingml/2006/table">
            <a:tbl>
              <a:tblPr/>
              <a:tblGrid>
                <a:gridCol w="357187"/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sp>
        <p:nvSpPr>
          <p:cNvPr id="44181" name="TextBox 23"/>
          <p:cNvSpPr txBox="1">
            <a:spLocks noChangeArrowheads="1"/>
          </p:cNvSpPr>
          <p:nvPr/>
        </p:nvSpPr>
        <p:spPr bwMode="auto">
          <a:xfrm>
            <a:off x="3894509" y="5777880"/>
            <a:ext cx="13255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Crossover</a:t>
            </a:r>
            <a:endParaRPr lang="en-US" altLang="zh-CN" b="1"/>
          </a:p>
        </p:txBody>
      </p:sp>
      <p:sp>
        <p:nvSpPr>
          <p:cNvPr id="44182" name="TextBox 24"/>
          <p:cNvSpPr txBox="1">
            <a:spLocks noChangeArrowheads="1"/>
          </p:cNvSpPr>
          <p:nvPr/>
        </p:nvSpPr>
        <p:spPr bwMode="auto">
          <a:xfrm>
            <a:off x="5830962" y="5777880"/>
            <a:ext cx="11477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Mutation</a:t>
            </a:r>
            <a:endParaRPr lang="en-US" altLang="zh-CN" b="1"/>
          </a:p>
        </p:txBody>
      </p:sp>
      <p:sp>
        <p:nvSpPr>
          <p:cNvPr id="44183" name="TextBox 25"/>
          <p:cNvSpPr txBox="1">
            <a:spLocks noChangeArrowheads="1"/>
          </p:cNvSpPr>
          <p:nvPr/>
        </p:nvSpPr>
        <p:spPr bwMode="auto">
          <a:xfrm>
            <a:off x="7164462" y="5777880"/>
            <a:ext cx="12239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Offspring</a:t>
            </a:r>
            <a:endParaRPr lang="en-US" altLang="zh-CN" b="1"/>
          </a:p>
        </p:txBody>
      </p:sp>
      <p:sp>
        <p:nvSpPr>
          <p:cNvPr id="44184" name="TextBox 26"/>
          <p:cNvSpPr txBox="1">
            <a:spLocks noChangeArrowheads="1"/>
          </p:cNvSpPr>
          <p:nvPr/>
        </p:nvSpPr>
        <p:spPr bwMode="auto">
          <a:xfrm>
            <a:off x="2583160" y="3706192"/>
            <a:ext cx="1209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dirty="0"/>
              <a:t>Selection</a:t>
            </a:r>
            <a:endParaRPr lang="en-US" altLang="zh-CN" b="1" dirty="0"/>
          </a:p>
        </p:txBody>
      </p:sp>
      <p:sp>
        <p:nvSpPr>
          <p:cNvPr id="44185" name="TextBox 28"/>
          <p:cNvSpPr txBox="1">
            <a:spLocks noChangeArrowheads="1"/>
          </p:cNvSpPr>
          <p:nvPr/>
        </p:nvSpPr>
        <p:spPr bwMode="auto">
          <a:xfrm>
            <a:off x="755576" y="5836617"/>
            <a:ext cx="1466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/>
              <a:t>k</a:t>
            </a:r>
            <a:r>
              <a:rPr lang="en-US" altLang="zh-CN" baseline="30000"/>
              <a:t>th</a:t>
            </a:r>
            <a:r>
              <a:rPr lang="en-US" altLang="zh-CN"/>
              <a:t> individual</a:t>
            </a:r>
            <a:endParaRPr lang="zh-CN" altLang="en-US"/>
          </a:p>
        </p:txBody>
      </p:sp>
      <p:sp>
        <p:nvSpPr>
          <p:cNvPr id="30" name="Up Arrow 29"/>
          <p:cNvSpPr/>
          <p:nvPr/>
        </p:nvSpPr>
        <p:spPr>
          <a:xfrm>
            <a:off x="1387549" y="5420692"/>
            <a:ext cx="188913" cy="428625"/>
          </a:xfrm>
          <a:prstGeom prst="up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187" name="Slide Number Placeholder 3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53C2AE-A886-4E66-9972-7C8666EEF88C}" type="slidenum">
              <a:rPr lang="zh-CN" altLang="en-US" smtClean="0"/>
              <a:pPr/>
              <a:t>53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44181" grpId="0"/>
      <p:bldP spid="44182" grpId="0"/>
      <p:bldP spid="44183" grpId="0"/>
      <p:bldP spid="4418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428625" y="2233613"/>
            <a:ext cx="83915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Initialization: </a:t>
            </a:r>
            <a:r>
              <a:rPr lang="en-US" altLang="zh-CN" dirty="0"/>
              <a:t>Generate a random population P of M individuals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Evaluation: </a:t>
            </a:r>
            <a:r>
              <a:rPr lang="en-US" altLang="zh-CN" dirty="0"/>
              <a:t>Evaluate the fitness 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x</a:t>
            </a:r>
            <a:r>
              <a:rPr lang="en-US" altLang="zh-CN" dirty="0"/>
              <a:t>)</a:t>
            </a:r>
            <a:r>
              <a:rPr lang="en-US" altLang="zh-CN" i="1" dirty="0"/>
              <a:t> </a:t>
            </a:r>
            <a:r>
              <a:rPr lang="en-US" altLang="zh-CN" dirty="0"/>
              <a:t>of each individual </a:t>
            </a:r>
          </a:p>
          <a:p>
            <a:pPr>
              <a:lnSpc>
                <a:spcPct val="150000"/>
              </a:lnSpc>
            </a:pPr>
            <a:r>
              <a:rPr lang="en-AU" altLang="zh-CN" b="1" dirty="0"/>
              <a:t>Repeat until the stopping criteria are met:</a:t>
            </a:r>
            <a:endParaRPr lang="en-US" altLang="zh-CN" b="1" dirty="0"/>
          </a:p>
          <a:p>
            <a:pPr marL="447675">
              <a:lnSpc>
                <a:spcPct val="150000"/>
              </a:lnSpc>
            </a:pPr>
            <a:r>
              <a:rPr lang="en-US" altLang="zh-CN" b="1" dirty="0"/>
              <a:t>Reproduction: </a:t>
            </a:r>
            <a:r>
              <a:rPr lang="en-US" altLang="zh-CN" dirty="0"/>
              <a:t>Repeat the following steps until all offspring are generated</a:t>
            </a:r>
          </a:p>
          <a:p>
            <a:pPr marL="447675" lvl="1" indent="266700">
              <a:lnSpc>
                <a:spcPct val="150000"/>
              </a:lnSpc>
            </a:pPr>
            <a:r>
              <a:rPr lang="en-US" altLang="zh-CN" b="1" dirty="0"/>
              <a:t>Parent Selection: </a:t>
            </a:r>
            <a:r>
              <a:rPr lang="en-US" altLang="zh-CN" dirty="0"/>
              <a:t>Select two parents from P</a:t>
            </a:r>
          </a:p>
          <a:p>
            <a:pPr marL="447675" lvl="1" indent="266700">
              <a:lnSpc>
                <a:spcPct val="150000"/>
              </a:lnSpc>
            </a:pPr>
            <a:r>
              <a:rPr lang="en-US" altLang="zh-CN" b="1" dirty="0"/>
              <a:t>Crossover:</a:t>
            </a:r>
            <a:r>
              <a:rPr lang="en-US" altLang="zh-CN" dirty="0"/>
              <a:t> Apply crossover on the parents with probability </a:t>
            </a:r>
            <a:r>
              <a:rPr lang="en-US" altLang="zh-CN" i="1" dirty="0"/>
              <a:t>P</a:t>
            </a:r>
            <a:r>
              <a:rPr lang="en-US" altLang="zh-CN" baseline="-25000" dirty="0"/>
              <a:t>c</a:t>
            </a:r>
            <a:endParaRPr lang="en-US" altLang="zh-CN" dirty="0"/>
          </a:p>
          <a:p>
            <a:pPr marL="447675" lvl="1" indent="266700">
              <a:lnSpc>
                <a:spcPct val="150000"/>
              </a:lnSpc>
            </a:pPr>
            <a:r>
              <a:rPr lang="en-US" altLang="zh-CN" b="1" dirty="0"/>
              <a:t>Mutation: </a:t>
            </a:r>
            <a:r>
              <a:rPr lang="en-US" altLang="zh-CN" dirty="0"/>
              <a:t>Apply mutation on offspring with probability </a:t>
            </a:r>
            <a:r>
              <a:rPr lang="en-US" altLang="zh-CN" i="1" dirty="0"/>
              <a:t>P</a:t>
            </a:r>
            <a:r>
              <a:rPr lang="en-US" altLang="zh-CN" i="1" baseline="-25000" dirty="0"/>
              <a:t>m</a:t>
            </a:r>
          </a:p>
          <a:p>
            <a:pPr marL="447675" lvl="1" indent="266700">
              <a:lnSpc>
                <a:spcPct val="150000"/>
              </a:lnSpc>
            </a:pPr>
            <a:r>
              <a:rPr lang="en-AU" altLang="zh-CN" b="1" dirty="0"/>
              <a:t>Evaluation: </a:t>
            </a:r>
            <a:r>
              <a:rPr lang="en-AU" altLang="zh-CN" dirty="0"/>
              <a:t>Evaluate the newly generated offspring</a:t>
            </a:r>
            <a:endParaRPr lang="en-US" altLang="zh-CN" b="1" dirty="0"/>
          </a:p>
          <a:p>
            <a:pPr marL="457200" lvl="1" indent="0">
              <a:lnSpc>
                <a:spcPct val="150000"/>
              </a:lnSpc>
            </a:pPr>
            <a:r>
              <a:rPr lang="en-US" altLang="zh-CN" b="1" dirty="0"/>
              <a:t>Offspring Selection:</a:t>
            </a:r>
            <a:r>
              <a:rPr lang="en-US" altLang="zh-CN" dirty="0"/>
              <a:t> Create a new population from offspring and P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Output: </a:t>
            </a:r>
            <a:r>
              <a:rPr lang="en-US" altLang="zh-CN" dirty="0"/>
              <a:t>Return the best individual found</a:t>
            </a:r>
          </a:p>
        </p:txBody>
      </p:sp>
      <p:sp>
        <p:nvSpPr>
          <p:cNvPr id="5" name="Left Bracket 4"/>
          <p:cNvSpPr/>
          <p:nvPr/>
        </p:nvSpPr>
        <p:spPr>
          <a:xfrm>
            <a:off x="179512" y="3304952"/>
            <a:ext cx="253802" cy="2500312"/>
          </a:xfrm>
          <a:prstGeom prst="leftBracket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0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GA Framework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45061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74F3E1F-CD92-4272-8F70-429F7727B25B}" type="slidenum">
              <a:rPr lang="zh-CN" altLang="en-US" smtClean="0"/>
              <a:pPr/>
              <a:t>54</a:t>
            </a:fld>
            <a:endParaRPr lang="en-US" altLang="zh-CN" smtClean="0"/>
          </a:p>
        </p:txBody>
      </p:sp>
      <p:sp>
        <p:nvSpPr>
          <p:cNvPr id="6" name="Left Bracket 4"/>
          <p:cNvSpPr/>
          <p:nvPr/>
        </p:nvSpPr>
        <p:spPr>
          <a:xfrm>
            <a:off x="683568" y="3717032"/>
            <a:ext cx="214313" cy="1712232"/>
          </a:xfrm>
          <a:prstGeom prst="leftBracket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Parameters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Population Size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Too big:  Slow convergence rate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Too small:  Premature convergence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Crossover Rate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Recommended value:  0.8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Mutation Rate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Recommended value: 1/L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Too big: Disrupt the evolution process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Too small: Not enough to maintain diversity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Selection Strategy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Tournament Selection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Truncation Selection (Select top T individuals)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Need to be careful about the selection pressure.</a:t>
            </a:r>
            <a:endParaRPr lang="en-US" altLang="zh-CN" sz="1800" dirty="0" smtClean="0"/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511B8-756D-4A4C-86B4-2AE07172EA32}" type="slidenum">
              <a:rPr lang="zh-CN" altLang="en-US" smtClean="0"/>
              <a:pPr/>
              <a:t>55</a:t>
            </a:fld>
            <a:endParaRPr lang="en-US" altLang="zh-CN" smtClean="0"/>
          </a:p>
        </p:txBody>
      </p:sp>
      <p:pic>
        <p:nvPicPr>
          <p:cNvPr id="4100" name="Picture 4" descr="http://www.zanebenefits.com/Portals/149308/images/Control-health-benefits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908720"/>
            <a:ext cx="1404156" cy="14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0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0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0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dirty="0" smtClean="0">
                <a:ea typeface="宋体" pitchFamily="2" charset="-122"/>
              </a:rPr>
              <a:t>A Few More Words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543925" cy="4324350"/>
          </a:xfrm>
        </p:spPr>
        <p:txBody>
          <a:bodyPr>
            <a:normAutofit fontScale="92500" lnSpcReduction="10000"/>
          </a:bodyPr>
          <a:lstStyle/>
          <a:p>
            <a:pPr marL="365125"/>
            <a:r>
              <a:rPr lang="en-AU" altLang="zh-CN" sz="2200" dirty="0" smtClean="0"/>
              <a:t>No Free Lunch!</a:t>
            </a:r>
          </a:p>
          <a:p>
            <a:pPr marL="657225" lvl="1"/>
            <a:r>
              <a:rPr lang="en-AU" altLang="zh-CN" sz="2000" dirty="0" smtClean="0"/>
              <a:t>So called “optimal” parameter values do not exist!</a:t>
            </a:r>
          </a:p>
          <a:p>
            <a:pPr marL="657225" lvl="1"/>
            <a:r>
              <a:rPr lang="en-AU" altLang="zh-CN" sz="2000" dirty="0" smtClean="0"/>
              <a:t>Vary from problems to problems.</a:t>
            </a:r>
          </a:p>
          <a:p>
            <a:pPr marL="657225" lvl="1"/>
            <a:r>
              <a:rPr lang="en-AU" altLang="zh-CN" sz="2000" dirty="0" smtClean="0"/>
              <a:t>Need some trials to find suitable parameter values.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/>
            <a:r>
              <a:rPr lang="en-AU" altLang="zh-CN" sz="2200" dirty="0" smtClean="0"/>
              <a:t>Randomness</a:t>
            </a:r>
          </a:p>
          <a:p>
            <a:pPr marL="657225" lvl="1"/>
            <a:r>
              <a:rPr lang="en-AU" altLang="zh-CN" sz="2000" dirty="0" smtClean="0"/>
              <a:t>Inherently stochastic algorithms</a:t>
            </a:r>
          </a:p>
          <a:p>
            <a:pPr marL="657225" lvl="1"/>
            <a:r>
              <a:rPr lang="en-AU" altLang="zh-CN" sz="2000" dirty="0" smtClean="0"/>
              <a:t>Independent trials are needed for performance evaluation.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/>
            <a:r>
              <a:rPr lang="en-AU" altLang="zh-CN" sz="2200" dirty="0" smtClean="0"/>
              <a:t>Why does it work?</a:t>
            </a:r>
          </a:p>
          <a:p>
            <a:pPr marL="657225" lvl="1"/>
            <a:r>
              <a:rPr lang="en-AU" altLang="zh-CN" sz="2000" dirty="0" smtClean="0"/>
              <a:t>Easy to understand &amp; implement (No maths required!)</a:t>
            </a:r>
          </a:p>
          <a:p>
            <a:pPr marL="657225" lvl="1"/>
            <a:r>
              <a:rPr lang="en-AU" altLang="zh-CN" sz="2000" dirty="0" smtClean="0"/>
              <a:t>Very difficult to analyse mathematically.</a:t>
            </a:r>
          </a:p>
          <a:p>
            <a:pPr marL="657225" lvl="1"/>
            <a:r>
              <a:rPr lang="en-AU" altLang="zh-CN" sz="2000" dirty="0" smtClean="0"/>
              <a:t>Converge to global optimum with probability 1 (infinite population).</a:t>
            </a:r>
          </a:p>
          <a:p>
            <a:pPr marL="657225" lvl="1"/>
            <a:r>
              <a:rPr lang="en-AU" altLang="zh-CN" sz="2000" dirty="0" smtClean="0"/>
              <a:t>Schema Theorem</a:t>
            </a:r>
          </a:p>
          <a:p>
            <a:pPr marL="657225" lvl="1">
              <a:lnSpc>
                <a:spcPct val="80000"/>
              </a:lnSpc>
              <a:buFont typeface="Georgia" pitchFamily="18" charset="0"/>
              <a:buNone/>
            </a:pPr>
            <a:endParaRPr lang="en-AU" altLang="zh-CN" sz="2000" dirty="0" smtClean="0"/>
          </a:p>
          <a:p>
            <a:pPr marL="657225" lvl="1">
              <a:lnSpc>
                <a:spcPct val="80000"/>
              </a:lnSpc>
            </a:pPr>
            <a:endParaRPr lang="zh-CN" altLang="en-US" sz="2000" dirty="0" smtClean="0"/>
          </a:p>
        </p:txBody>
      </p:sp>
      <p:sp>
        <p:nvSpPr>
          <p:cNvPr id="4710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576E4CD-8B40-4A7F-8465-F4EF53D4C2FC}" type="slidenum">
              <a:rPr lang="zh-CN" altLang="en-US" smtClean="0"/>
              <a:pPr/>
              <a:t>56</a:t>
            </a:fld>
            <a:endParaRPr lang="en-US" altLang="zh-CN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988840"/>
            <a:ext cx="142375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Feature Selection</a:t>
            </a:r>
            <a:endParaRPr lang="zh-C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5125">
              <a:lnSpc>
                <a:spcPct val="120000"/>
              </a:lnSpc>
              <a:defRPr/>
            </a:pPr>
            <a:r>
              <a:rPr lang="en-US" altLang="zh-CN" dirty="0" smtClean="0"/>
              <a:t>Select a subset of features from the original features.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Dimension Reduction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Remove irrelevant features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lnSpc>
                <a:spcPct val="120000"/>
              </a:lnSpc>
              <a:defRPr/>
            </a:pPr>
            <a:r>
              <a:rPr lang="en-US" altLang="zh-CN" dirty="0" smtClean="0"/>
              <a:t>Motivation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Less challenging in training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Faster running time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Higher accuracy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Better understanding</a:t>
            </a:r>
          </a:p>
          <a:p>
            <a:pPr marL="657225" lvl="1">
              <a:defRPr/>
            </a:pPr>
            <a:endParaRPr lang="en-US" altLang="zh-CN" dirty="0" smtClean="0"/>
          </a:p>
          <a:p>
            <a:pPr marL="365125">
              <a:lnSpc>
                <a:spcPct val="120000"/>
              </a:lnSpc>
              <a:defRPr/>
            </a:pPr>
            <a:r>
              <a:rPr lang="en-US" altLang="zh-CN" dirty="0" smtClean="0"/>
              <a:t>Approaches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Filter Method: </a:t>
            </a:r>
            <a:r>
              <a:rPr lang="en-US" altLang="zh-CN" dirty="0" smtClean="0">
                <a:solidFill>
                  <a:srgbClr val="FF0000"/>
                </a:solidFill>
              </a:rPr>
              <a:t>Does not </a:t>
            </a:r>
            <a:r>
              <a:rPr lang="en-US" altLang="zh-CN" dirty="0" smtClean="0"/>
              <a:t>consider classification error.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Wrapper Method: </a:t>
            </a:r>
            <a:r>
              <a:rPr lang="en-US" altLang="zh-CN" dirty="0" smtClean="0">
                <a:solidFill>
                  <a:srgbClr val="FF0000"/>
                </a:solidFill>
              </a:rPr>
              <a:t>Does</a:t>
            </a:r>
            <a:r>
              <a:rPr lang="en-US" altLang="zh-CN" dirty="0" smtClean="0"/>
              <a:t> consider classification error.</a:t>
            </a:r>
            <a:endParaRPr lang="zh-CN" altLang="en-US" dirty="0"/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8A9106-2F05-4F22-9DE0-11A3BAE2609B}" type="slidenum">
              <a:rPr lang="zh-CN" altLang="en-US" smtClean="0"/>
              <a:pPr/>
              <a:t>58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GAs &amp; Feature Selection</a:t>
            </a:r>
            <a:endParaRPr lang="zh-C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4394200"/>
          </a:xfrm>
        </p:spPr>
        <p:txBody>
          <a:bodyPr>
            <a:normAutofit fontScale="77500" lnSpcReduction="20000"/>
          </a:bodyPr>
          <a:lstStyle/>
          <a:p>
            <a:pPr marL="365125">
              <a:defRPr/>
            </a:pPr>
            <a:r>
              <a:rPr lang="en-US" altLang="zh-CN" dirty="0" smtClean="0"/>
              <a:t>Representation</a:t>
            </a:r>
          </a:p>
          <a:p>
            <a:pPr marL="657225" lvl="1">
              <a:defRPr/>
            </a:pPr>
            <a:r>
              <a:rPr lang="en-US" altLang="zh-CN" dirty="0" smtClean="0"/>
              <a:t>Binary strings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Fitness Function</a:t>
            </a:r>
          </a:p>
          <a:p>
            <a:pPr marL="657225" lvl="1">
              <a:defRPr/>
            </a:pPr>
            <a:r>
              <a:rPr lang="en-US" altLang="zh-CN" dirty="0" smtClean="0"/>
              <a:t>Classification errors (KNN, SVM, ANN etc.)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Evolve a population of candidate subset of features.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Major Issues</a:t>
            </a:r>
          </a:p>
          <a:p>
            <a:pPr marL="657225" lvl="1">
              <a:defRPr/>
            </a:pPr>
            <a:r>
              <a:rPr lang="en-US" altLang="zh-CN" dirty="0" smtClean="0"/>
              <a:t>The number of candidate features (Curse of Dimensionality)</a:t>
            </a:r>
          </a:p>
          <a:p>
            <a:pPr marL="657225" lvl="1">
              <a:defRPr/>
            </a:pPr>
            <a:r>
              <a:rPr lang="en-US" altLang="zh-CN" dirty="0" smtClean="0"/>
              <a:t>Computational cost</a:t>
            </a:r>
          </a:p>
          <a:p>
            <a:pPr marL="657225" lvl="1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Reading Materials</a:t>
            </a:r>
          </a:p>
          <a:p>
            <a:pPr marL="657225" lvl="1">
              <a:defRPr/>
            </a:pPr>
            <a:r>
              <a:rPr lang="en-US" altLang="zh-CN" dirty="0" smtClean="0"/>
              <a:t>“A Survey of Genetic Feature Selection in Mining Issues”  CEC’99</a:t>
            </a:r>
          </a:p>
          <a:p>
            <a:pPr marL="657225" lvl="1">
              <a:defRPr/>
            </a:pPr>
            <a:endParaRPr lang="zh-CN" altLang="en-US" dirty="0"/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307A29-B073-4343-9349-7DF7B353A55D}" type="slidenum">
              <a:rPr lang="zh-CN" altLang="en-US" smtClean="0"/>
              <a:pPr/>
              <a:t>59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Motivation of EAs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401050" cy="4324350"/>
          </a:xfrm>
        </p:spPr>
        <p:txBody>
          <a:bodyPr>
            <a:normAutofit/>
          </a:bodyPr>
          <a:lstStyle/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dirty="0" smtClean="0"/>
              <a:t>What can EAs do for us?</a:t>
            </a:r>
          </a:p>
          <a:p>
            <a:pPr marL="657225" lvl="1" eaLnBrk="1" hangingPunct="1">
              <a:lnSpc>
                <a:spcPct val="80000"/>
              </a:lnSpc>
            </a:pPr>
            <a:endParaRPr lang="en-AU" altLang="zh-CN" sz="18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AU" altLang="zh-CN" sz="1800" dirty="0" smtClean="0"/>
              <a:t>Optimization</a:t>
            </a:r>
          </a:p>
          <a:p>
            <a:pPr marL="657225" lvl="1" eaLnBrk="1" hangingPunct="1">
              <a:lnSpc>
                <a:spcPct val="80000"/>
              </a:lnSpc>
            </a:pPr>
            <a:endParaRPr lang="en-AU" altLang="zh-CN" sz="18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AU" altLang="zh-CN" sz="1800" dirty="0" smtClean="0"/>
              <a:t>Help people understand the evolution in nature.</a:t>
            </a:r>
          </a:p>
          <a:p>
            <a:pPr marL="657225" lvl="1" eaLnBrk="1" hangingPunct="1">
              <a:lnSpc>
                <a:spcPct val="80000"/>
              </a:lnSpc>
            </a:pPr>
            <a:endParaRPr lang="en-AU" altLang="zh-CN" sz="1800" dirty="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dirty="0" smtClean="0"/>
              <a:t>What is optimization?</a:t>
            </a:r>
          </a:p>
          <a:p>
            <a:pPr marL="657225" lvl="1" eaLnBrk="1" hangingPunct="1">
              <a:lnSpc>
                <a:spcPct val="80000"/>
              </a:lnSpc>
            </a:pPr>
            <a:endParaRPr lang="en-US" altLang="zh-CN" sz="1800" dirty="0" smtClean="0"/>
          </a:p>
          <a:p>
            <a:pPr marL="657225" lvl="1" eaLnBrk="1" hangingPunct="1"/>
            <a:r>
              <a:rPr lang="en-US" altLang="zh-CN" sz="1800" dirty="0" smtClean="0"/>
              <a:t>The process of searching for the optimal solution from a set of candidates to the problem of interest based on certain </a:t>
            </a:r>
            <a:r>
              <a:rPr lang="en-US" altLang="zh-CN" sz="1800" b="1" i="1" dirty="0" smtClean="0">
                <a:solidFill>
                  <a:srgbClr val="C00000"/>
                </a:solidFill>
              </a:rPr>
              <a:t>performance criteria</a:t>
            </a:r>
            <a:r>
              <a:rPr lang="en-US" altLang="zh-CN" sz="1800" dirty="0" smtClean="0"/>
              <a:t>.</a:t>
            </a:r>
          </a:p>
          <a:p>
            <a:pPr marL="657225" lvl="1" eaLnBrk="1" hangingPunct="1">
              <a:lnSpc>
                <a:spcPct val="80000"/>
              </a:lnSpc>
            </a:pPr>
            <a:endParaRPr lang="en-US" altLang="zh-CN" sz="18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US" altLang="zh-CN" sz="1800" dirty="0" smtClean="0"/>
              <a:t>Accomplish a predefined task to the highest standard.</a:t>
            </a:r>
          </a:p>
          <a:p>
            <a:pPr lvl="2" indent="-246063" eaLnBrk="1" hangingPunct="1">
              <a:lnSpc>
                <a:spcPct val="80000"/>
              </a:lnSpc>
              <a:buFont typeface="Georgia" pitchFamily="18" charset="0"/>
              <a:buChar char="▫"/>
            </a:pPr>
            <a:r>
              <a:rPr lang="en-US" altLang="zh-CN" sz="1700" dirty="0" smtClean="0"/>
              <a:t>Job Shop Problem</a:t>
            </a:r>
          </a:p>
          <a:p>
            <a:pPr marL="657225" lvl="1" eaLnBrk="1" hangingPunct="1">
              <a:lnSpc>
                <a:spcPct val="80000"/>
              </a:lnSpc>
            </a:pPr>
            <a:endParaRPr lang="en-US" altLang="zh-CN" sz="18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US" altLang="zh-CN" sz="1800" dirty="0" smtClean="0"/>
              <a:t>Produce maximum yields given limited resources.</a:t>
            </a:r>
          </a:p>
          <a:p>
            <a:pPr lvl="2" indent="-246063" eaLnBrk="1" hangingPunct="1">
              <a:lnSpc>
                <a:spcPct val="80000"/>
              </a:lnSpc>
              <a:buFont typeface="Georgia" pitchFamily="18" charset="0"/>
              <a:buChar char="▫"/>
            </a:pPr>
            <a:r>
              <a:rPr lang="en-US" altLang="zh-CN" sz="1700" dirty="0" smtClean="0"/>
              <a:t>Investment Strategy</a:t>
            </a: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B8B679-7247-4DFF-9098-6B7268CE6F54}" type="slidenum">
              <a:rPr lang="zh-CN" altLang="en-US" smtClean="0"/>
              <a:pPr/>
              <a:t>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Clustering</a:t>
            </a:r>
            <a:endParaRPr lang="zh-C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1822450"/>
          </a:xfrm>
        </p:spPr>
        <p:txBody>
          <a:bodyPr>
            <a:normAutofit fontScale="77500" lnSpcReduction="20000"/>
          </a:bodyPr>
          <a:lstStyle/>
          <a:p>
            <a:pPr marL="365125">
              <a:defRPr/>
            </a:pPr>
            <a:r>
              <a:rPr lang="en-US" altLang="zh-CN" dirty="0" smtClean="0"/>
              <a:t>Definition</a:t>
            </a:r>
          </a:p>
          <a:p>
            <a:pPr marL="657225" lvl="1">
              <a:defRPr/>
            </a:pPr>
            <a:endParaRPr lang="en-US" altLang="zh-CN" dirty="0" smtClean="0"/>
          </a:p>
          <a:p>
            <a:pPr marL="657225" lvl="1">
              <a:defRPr/>
            </a:pPr>
            <a:r>
              <a:rPr lang="en-US" altLang="zh-CN" dirty="0" smtClean="0"/>
              <a:t>The process of partitioning a group of data into K groups based on certain similarity metric.</a:t>
            </a:r>
          </a:p>
          <a:p>
            <a:pPr marL="657225" lvl="1">
              <a:defRPr/>
            </a:pPr>
            <a:endParaRPr lang="en-US" altLang="zh-CN" dirty="0" smtClean="0"/>
          </a:p>
          <a:p>
            <a:pPr marL="657225" lvl="1">
              <a:defRPr/>
            </a:pPr>
            <a:r>
              <a:rPr lang="en-US" altLang="zh-CN" dirty="0" smtClean="0"/>
              <a:t>Unsupervised Learning (Unlabeled Data)</a:t>
            </a:r>
            <a:endParaRPr lang="zh-CN" altLang="en-US" dirty="0"/>
          </a:p>
        </p:txBody>
      </p:sp>
      <p:pic>
        <p:nvPicPr>
          <p:cNvPr id="50180" name="Picture 4" descr="Imag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71813" y="4357688"/>
            <a:ext cx="26098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E467ED-1922-4254-8220-B6EE686E02E0}" type="slidenum">
              <a:rPr lang="zh-CN" altLang="en-US" smtClean="0"/>
              <a:pPr/>
              <a:t>60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K-Means</a:t>
            </a:r>
            <a:endParaRPr lang="zh-CN" altLang="en-US" smtClean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2608262"/>
          </a:xfrm>
        </p:spPr>
        <p:txBody>
          <a:bodyPr/>
          <a:lstStyle/>
          <a:p>
            <a:pPr marL="365125">
              <a:lnSpc>
                <a:spcPct val="90000"/>
              </a:lnSpc>
            </a:pPr>
            <a:r>
              <a:rPr lang="en-US" altLang="zh-CN" sz="2400" smtClean="0"/>
              <a:t>1. Choose K points as the initial cluster  centres.</a:t>
            </a:r>
            <a:br>
              <a:rPr lang="en-US" altLang="zh-CN" sz="2400" smtClean="0"/>
            </a:br>
            <a:endParaRPr lang="en-US" altLang="zh-CN" sz="2400" smtClean="0"/>
          </a:p>
          <a:p>
            <a:pPr marL="365125">
              <a:lnSpc>
                <a:spcPct val="90000"/>
              </a:lnSpc>
            </a:pPr>
            <a:r>
              <a:rPr lang="en-US" altLang="zh-CN" sz="2400" smtClean="0"/>
              <a:t>2. Assign each point to the cluster with the closest centre.</a:t>
            </a:r>
            <a:br>
              <a:rPr lang="en-US" altLang="zh-CN" sz="2400" smtClean="0"/>
            </a:br>
            <a:endParaRPr lang="en-US" altLang="zh-CN" sz="2400" smtClean="0"/>
          </a:p>
          <a:p>
            <a:pPr marL="365125">
              <a:lnSpc>
                <a:spcPct val="90000"/>
              </a:lnSpc>
            </a:pPr>
            <a:r>
              <a:rPr lang="en-US" altLang="zh-CN" sz="2400" smtClean="0"/>
              <a:t>3. Recalculate the positions of the K centres.</a:t>
            </a:r>
            <a:br>
              <a:rPr lang="en-US" altLang="zh-CN" sz="2400" smtClean="0"/>
            </a:br>
            <a:endParaRPr lang="en-US" altLang="zh-CN" sz="2400" smtClean="0"/>
          </a:p>
          <a:p>
            <a:pPr marL="365125">
              <a:lnSpc>
                <a:spcPct val="90000"/>
              </a:lnSpc>
            </a:pPr>
            <a:r>
              <a:rPr lang="en-US" altLang="zh-CN" sz="2400" smtClean="0"/>
              <a:t>4. Repeat Steps 2 and 3 until the centres no longer move. </a:t>
            </a:r>
            <a:endParaRPr lang="zh-CN" altLang="en-US" sz="2400" smtClean="0"/>
          </a:p>
        </p:txBody>
      </p:sp>
      <p:sp>
        <p:nvSpPr>
          <p:cNvPr id="51204" name="TextBox 5"/>
          <p:cNvSpPr txBox="1">
            <a:spLocks noChangeArrowheads="1"/>
          </p:cNvSpPr>
          <p:nvPr/>
        </p:nvSpPr>
        <p:spPr bwMode="auto">
          <a:xfrm>
            <a:off x="2000250" y="5229200"/>
            <a:ext cx="523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 sz="2000" dirty="0"/>
              <a:t>Major Issue: </a:t>
            </a:r>
            <a:r>
              <a:rPr lang="en-US" altLang="zh-CN" sz="2000" dirty="0">
                <a:solidFill>
                  <a:srgbClr val="C00000"/>
                </a:solidFill>
              </a:rPr>
              <a:t>Sensitive to the initial K </a:t>
            </a:r>
            <a:r>
              <a:rPr lang="en-US" altLang="zh-CN" sz="2000" dirty="0" err="1">
                <a:solidFill>
                  <a:srgbClr val="C00000"/>
                </a:solidFill>
              </a:rPr>
              <a:t>centres</a:t>
            </a:r>
            <a:r>
              <a:rPr lang="en-US" altLang="zh-CN" sz="2000" dirty="0">
                <a:solidFill>
                  <a:srgbClr val="C00000"/>
                </a:solidFill>
              </a:rPr>
              <a:t>!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51205" name="TextBox 6"/>
          <p:cNvSpPr txBox="1">
            <a:spLocks noChangeArrowheads="1"/>
          </p:cNvSpPr>
          <p:nvPr/>
        </p:nvSpPr>
        <p:spPr bwMode="auto">
          <a:xfrm>
            <a:off x="2247676" y="5877272"/>
            <a:ext cx="47005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 sz="2000" dirty="0">
                <a:solidFill>
                  <a:srgbClr val="C00000"/>
                </a:solidFill>
              </a:rPr>
              <a:t>Could get stuck at suboptimal solutions!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51206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47890C1-F959-4889-BD90-7F854C48C32D}" type="slidenum">
              <a:rPr lang="zh-CN" altLang="en-US" smtClean="0"/>
              <a:pPr/>
              <a:t>61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/>
      <p:bldP spid="5120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dirty="0" smtClean="0"/>
              <a:t>GAs &amp; Clustering</a:t>
            </a:r>
            <a:endParaRPr lang="zh-CN" altLang="en-US" dirty="0" smtClean="0"/>
          </a:p>
        </p:txBody>
      </p:sp>
      <p:sp>
        <p:nvSpPr>
          <p:cNvPr id="3076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4108450"/>
          </a:xfrm>
        </p:spPr>
        <p:txBody>
          <a:bodyPr/>
          <a:lstStyle/>
          <a:p>
            <a:pPr marL="365125">
              <a:lnSpc>
                <a:spcPct val="80000"/>
              </a:lnSpc>
            </a:pPr>
            <a:r>
              <a:rPr lang="en-US" altLang="zh-CN" sz="2000" dirty="0" smtClean="0"/>
              <a:t>Use GAs to final an optimal set of cluster </a:t>
            </a:r>
            <a:r>
              <a:rPr lang="en-US" altLang="zh-CN" sz="2000" dirty="0" err="1" smtClean="0"/>
              <a:t>centres</a:t>
            </a:r>
            <a:r>
              <a:rPr lang="en-US" altLang="zh-CN" sz="2000" dirty="0" smtClean="0"/>
              <a:t>!</a:t>
            </a:r>
          </a:p>
          <a:p>
            <a:pPr marL="365125">
              <a:lnSpc>
                <a:spcPct val="80000"/>
              </a:lnSpc>
            </a:pPr>
            <a:endParaRPr lang="en-US" altLang="zh-CN" sz="2000" dirty="0" smtClean="0"/>
          </a:p>
          <a:p>
            <a:pPr marL="365125">
              <a:lnSpc>
                <a:spcPct val="80000"/>
              </a:lnSpc>
            </a:pPr>
            <a:r>
              <a:rPr lang="en-US" altLang="zh-CN" sz="2000" dirty="0" smtClean="0"/>
              <a:t>Representation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A string of K </a:t>
            </a:r>
            <a:r>
              <a:rPr lang="en-US" altLang="zh-CN" sz="1800" dirty="0" err="1" smtClean="0"/>
              <a:t>centres</a:t>
            </a:r>
            <a:endParaRPr lang="en-US" altLang="zh-CN" sz="1800" dirty="0" smtClean="0"/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Length: K·D (D is the data dimensionality)</a:t>
            </a:r>
          </a:p>
          <a:p>
            <a:pPr marL="365125">
              <a:lnSpc>
                <a:spcPct val="80000"/>
              </a:lnSpc>
            </a:pPr>
            <a:endParaRPr lang="en-US" altLang="zh-CN" sz="2000" dirty="0" smtClean="0"/>
          </a:p>
          <a:p>
            <a:pPr marL="365125">
              <a:lnSpc>
                <a:spcPct val="80000"/>
              </a:lnSpc>
            </a:pPr>
            <a:r>
              <a:rPr lang="en-US" altLang="zh-CN" sz="2000" dirty="0" smtClean="0"/>
              <a:t>Fitness  Evaluation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Assign each data to the nearest cluster.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Calculate the new cluster </a:t>
            </a:r>
            <a:r>
              <a:rPr lang="en-US" altLang="zh-CN" sz="1800" dirty="0" err="1" smtClean="0"/>
              <a:t>centres</a:t>
            </a:r>
            <a:r>
              <a:rPr lang="en-US" altLang="zh-CN" sz="1800" dirty="0" smtClean="0"/>
              <a:t>.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Update the old cluster </a:t>
            </a:r>
            <a:r>
              <a:rPr lang="en-US" altLang="zh-CN" sz="1800" dirty="0" err="1" smtClean="0"/>
              <a:t>centres</a:t>
            </a:r>
            <a:r>
              <a:rPr lang="en-US" altLang="zh-CN" sz="1800" dirty="0" smtClean="0"/>
              <a:t> (individuals).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The quality of clustering is measured by:</a:t>
            </a:r>
          </a:p>
          <a:p>
            <a:pPr marL="365125">
              <a:lnSpc>
                <a:spcPct val="80000"/>
              </a:lnSpc>
            </a:pPr>
            <a:endParaRPr lang="en-US" altLang="zh-CN" sz="2000" dirty="0" smtClean="0"/>
          </a:p>
          <a:p>
            <a:pPr marL="365125">
              <a:lnSpc>
                <a:spcPct val="80000"/>
              </a:lnSpc>
            </a:pPr>
            <a:r>
              <a:rPr lang="en-US" altLang="zh-CN" sz="2000" dirty="0" smtClean="0"/>
              <a:t>Reading Materials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“Genetic Algorithm-Based Clustering Technique” 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Pattern Recognition , vol. 33(9), 2000</a:t>
            </a:r>
            <a:endParaRPr lang="zh-CN" altLang="en-US" sz="1800" dirty="0" smtClean="0"/>
          </a:p>
        </p:txBody>
      </p:sp>
      <p:sp>
        <p:nvSpPr>
          <p:cNvPr id="307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93A3EB5-BA43-45CB-B676-213F8DC78C85}" type="slidenum">
              <a:rPr lang="zh-CN" altLang="en-US" smtClean="0"/>
              <a:pPr/>
              <a:t>62</a:t>
            </a:fld>
            <a:endParaRPr lang="en-US" altLang="zh-CN" smtClean="0"/>
          </a:p>
        </p:txBody>
      </p:sp>
      <p:graphicFrame>
        <p:nvGraphicFramePr>
          <p:cNvPr id="3074" name="Object 7"/>
          <p:cNvGraphicFramePr>
            <a:graphicFrameLocks noChangeAspect="1"/>
          </p:cNvGraphicFramePr>
          <p:nvPr/>
        </p:nvGraphicFramePr>
        <p:xfrm>
          <a:off x="6286500" y="4143375"/>
          <a:ext cx="1974850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" name="Equation" r:id="rId3" imgW="1092200" imgH="914400" progId="Equation.3">
                  <p:embed/>
                </p:oleObj>
              </mc:Choice>
              <mc:Fallback>
                <p:oleObj name="Equation" r:id="rId3" imgW="1092200" imgH="914400" progId="Equation.3">
                  <p:embed/>
                  <p:pic>
                    <p:nvPicPr>
                      <p:cNvPr id="0" name="Picture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4143375"/>
                        <a:ext cx="1974850" cy="165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Open Questions</a:t>
            </a:r>
            <a:endParaRPr lang="zh-C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5125">
              <a:defRPr/>
            </a:pPr>
            <a:r>
              <a:rPr lang="en-US" altLang="zh-CN" dirty="0" smtClean="0"/>
              <a:t>Parameter Control</a:t>
            </a:r>
          </a:p>
          <a:p>
            <a:pPr marL="657225" lvl="1">
              <a:defRPr/>
            </a:pPr>
            <a:r>
              <a:rPr lang="en-US" altLang="zh-CN" dirty="0" smtClean="0"/>
              <a:t>Parameter Tuning</a:t>
            </a:r>
          </a:p>
          <a:p>
            <a:pPr marL="657225" lvl="1">
              <a:defRPr/>
            </a:pPr>
            <a:r>
              <a:rPr lang="en-US" altLang="zh-CN" dirty="0" smtClean="0"/>
              <a:t>Heuristics for changing parameter values on the run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Constraint Handling</a:t>
            </a:r>
          </a:p>
          <a:p>
            <a:pPr marL="657225" lvl="1">
              <a:defRPr/>
            </a:pPr>
            <a:r>
              <a:rPr lang="en-US" altLang="zh-CN" dirty="0" smtClean="0"/>
              <a:t>All real-world problems have constraints.</a:t>
            </a:r>
          </a:p>
          <a:p>
            <a:pPr lvl="2" indent="-219075">
              <a:defRPr/>
            </a:pPr>
            <a:r>
              <a:rPr lang="en-US" altLang="zh-CN" dirty="0" smtClean="0"/>
              <a:t>Box-Bounded Constraints</a:t>
            </a:r>
          </a:p>
          <a:p>
            <a:pPr lvl="2" indent="-219075">
              <a:defRPr/>
            </a:pPr>
            <a:r>
              <a:rPr lang="en-US" altLang="zh-CN" dirty="0" smtClean="0"/>
              <a:t>Linear Constrains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Multi-Objective Optimization</a:t>
            </a:r>
          </a:p>
          <a:p>
            <a:pPr marL="657225" lvl="1">
              <a:defRPr/>
            </a:pPr>
            <a:r>
              <a:rPr lang="en-US" altLang="zh-CN" dirty="0" smtClean="0"/>
              <a:t>Objectives may be contradicting.</a:t>
            </a:r>
          </a:p>
          <a:p>
            <a:pPr lvl="2" indent="-219075">
              <a:defRPr/>
            </a:pPr>
            <a:r>
              <a:rPr lang="en-US" altLang="zh-CN" dirty="0" smtClean="0"/>
              <a:t>Model Complexity vs. Prediction Accuracy</a:t>
            </a:r>
          </a:p>
          <a:p>
            <a:pPr lvl="2" indent="-219075">
              <a:defRPr/>
            </a:pPr>
            <a:r>
              <a:rPr lang="en-US" altLang="zh-CN" dirty="0" smtClean="0"/>
              <a:t>Profit vs. Risk</a:t>
            </a:r>
            <a:endParaRPr lang="zh-CN" altLang="en-US" dirty="0"/>
          </a:p>
        </p:txBody>
      </p:sp>
      <p:pic>
        <p:nvPicPr>
          <p:cNvPr id="52228" name="Picture 2" descr="C:\Documents and Settings\Linda\Local Settings\Temporary Internet Files\Content.IE5\J2DHMZ2T\MCj0434411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07294" y="1000125"/>
            <a:ext cx="1333494" cy="150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7B445B-AC19-4E82-81A0-EC64F6BDB147}" type="slidenum">
              <a:rPr lang="zh-CN" altLang="en-US" smtClean="0"/>
              <a:pPr/>
              <a:t>63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Pareto Front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66562" name="Picture 2" descr="File:Front pareto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060848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Parallel Computing</a:t>
            </a:r>
            <a:endParaRPr lang="zh-CN" altLang="en-US" dirty="0" smtClean="0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64FDCC-0047-4118-BF84-4DC449E5A497}" type="slidenum">
              <a:rPr lang="zh-CN" altLang="en-US" smtClean="0"/>
              <a:pPr/>
              <a:t>65</a:t>
            </a:fld>
            <a:endParaRPr lang="en-US" altLang="zh-CN" smtClean="0"/>
          </a:p>
        </p:txBody>
      </p:sp>
      <p:pic>
        <p:nvPicPr>
          <p:cNvPr id="69636" name="Picture 2" descr="http://exodus.physics.ucla.edu/high%20performance%20computing/EightPMDeskSign375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79787"/>
            <a:ext cx="2354263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9" name="TextBox 9"/>
          <p:cNvSpPr txBox="1">
            <a:spLocks noChangeArrowheads="1"/>
          </p:cNvSpPr>
          <p:nvPr/>
        </p:nvSpPr>
        <p:spPr bwMode="auto">
          <a:xfrm>
            <a:off x="1747838" y="5373216"/>
            <a:ext cx="54986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altLang="zh-CN" sz="2000" dirty="0">
                <a:solidFill>
                  <a:srgbClr val="7030A0"/>
                </a:solidFill>
              </a:rPr>
              <a:t>There are many parallel components in EAs …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pic>
        <p:nvPicPr>
          <p:cNvPr id="4098" name="Picture 2" descr="GeForce GTX 10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33799"/>
            <a:ext cx="3561581" cy="15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el xeon insid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140968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Review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6472238" cy="4275856"/>
          </a:xfrm>
        </p:spPr>
        <p:txBody>
          <a:bodyPr>
            <a:normAutofit/>
          </a:bodyPr>
          <a:lstStyle/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Basic Concept of GAs</a:t>
            </a:r>
          </a:p>
          <a:p>
            <a:pPr marL="365125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Major Components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Crossover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Mutation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Selection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Representation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GA Framework</a:t>
            </a:r>
          </a:p>
          <a:p>
            <a:pPr marL="365125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Practical Issues</a:t>
            </a:r>
          </a:p>
          <a:p>
            <a:pPr marL="365125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Applications in Feature Selection &amp; Clustering</a:t>
            </a:r>
            <a:endParaRPr lang="zh-CN" altLang="en-US" sz="2000" dirty="0" smtClean="0"/>
          </a:p>
        </p:txBody>
      </p:sp>
      <p:sp>
        <p:nvSpPr>
          <p:cNvPr id="53254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C4AE936-5A5E-4A83-89B6-B11B2769C9B3}" type="slidenum">
              <a:rPr lang="zh-CN" altLang="en-US" smtClean="0"/>
              <a:pPr/>
              <a:t>66</a:t>
            </a:fld>
            <a:endParaRPr lang="en-US" altLang="zh-CN" smtClean="0"/>
          </a:p>
        </p:txBody>
      </p:sp>
      <p:pic>
        <p:nvPicPr>
          <p:cNvPr id="4098" name="Picture 2" descr="http://moderndentalmarketing.com/wp-content/uploads/2010/07/teamwork-building-block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309858"/>
            <a:ext cx="2507192" cy="18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11560" y="6022449"/>
            <a:ext cx="784887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2813"/>
            <a:r>
              <a:rPr lang="en-US" altLang="zh-CN" sz="2200" b="1" dirty="0">
                <a:solidFill>
                  <a:srgbClr val="0070C0"/>
                </a:solidFill>
              </a:rPr>
              <a:t>EC Digest</a:t>
            </a:r>
            <a:r>
              <a:rPr lang="en-US" altLang="zh-CN" sz="2200" dirty="0"/>
              <a:t>: </a:t>
            </a:r>
            <a:r>
              <a:rPr lang="en-US" altLang="zh-CN" sz="2200" dirty="0" smtClean="0"/>
              <a:t>https</a:t>
            </a:r>
            <a:r>
              <a:rPr lang="en-US" altLang="zh-CN" sz="2200" dirty="0"/>
              <a:t>://listserv.gmu.edu/cgi-bin/wa?A0=ec-digest-l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16" y="3284984"/>
            <a:ext cx="3401480" cy="191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0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9920" y="2285992"/>
            <a:ext cx="8572560" cy="132343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en-AU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Genetic Programming and evolvable Things</a:t>
            </a: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427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EC8822-0729-4ACE-93F6-916493BE3AD7}" type="slidenum">
              <a:rPr lang="zh-CN" altLang="en-US" smtClean="0"/>
              <a:pPr/>
              <a:t>68</a:t>
            </a:fld>
            <a:endParaRPr lang="en-US" altLang="zh-CN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005064"/>
            <a:ext cx="4420616" cy="208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dirty="0" smtClean="0">
                <a:ea typeface="宋体" pitchFamily="2" charset="-122"/>
              </a:rPr>
              <a:t>GA vs. GP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125"/>
            <a:r>
              <a:rPr lang="en-AU" altLang="zh-CN" sz="2000" dirty="0" smtClean="0"/>
              <a:t>GP is a branch of GAs.</a:t>
            </a:r>
          </a:p>
          <a:p>
            <a:pPr marL="657225" lvl="1"/>
            <a:r>
              <a:rPr lang="en-AU" altLang="zh-CN" sz="1800" dirty="0" smtClean="0"/>
              <a:t>Crossover/Mutation/Selection</a:t>
            </a:r>
          </a:p>
          <a:p>
            <a:pPr marL="365125">
              <a:lnSpc>
                <a:spcPct val="80000"/>
              </a:lnSpc>
            </a:pPr>
            <a:endParaRPr lang="en-AU" altLang="zh-CN" sz="2000" dirty="0" smtClean="0"/>
          </a:p>
          <a:p>
            <a:pPr marL="365125"/>
            <a:r>
              <a:rPr lang="en-AU" altLang="zh-CN" sz="2000" dirty="0" smtClean="0"/>
              <a:t>Representation</a:t>
            </a:r>
          </a:p>
          <a:p>
            <a:pPr marL="657225" lvl="1"/>
            <a:r>
              <a:rPr lang="en-AU" altLang="zh-CN" sz="1800" dirty="0" smtClean="0"/>
              <a:t>GA: Strings of numbers (0/1)</a:t>
            </a:r>
          </a:p>
          <a:p>
            <a:pPr marL="657225" lvl="1"/>
            <a:r>
              <a:rPr lang="en-AU" altLang="zh-CN" sz="1800" dirty="0" smtClean="0"/>
              <a:t>GP:  Computer programs in tree structure  (LISP)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/>
            <a:r>
              <a:rPr lang="en-AU" altLang="zh-CN" sz="2000" dirty="0" smtClean="0"/>
              <a:t>Output</a:t>
            </a:r>
          </a:p>
          <a:p>
            <a:pPr marL="657225" lvl="1"/>
            <a:r>
              <a:rPr lang="en-AU" altLang="zh-CN" sz="1800" dirty="0" smtClean="0"/>
              <a:t>GA: A set of parameter values optimizing the fitness function</a:t>
            </a:r>
          </a:p>
          <a:p>
            <a:pPr marL="657225" lvl="1"/>
            <a:r>
              <a:rPr lang="en-AU" altLang="zh-CN" sz="1800" dirty="0" smtClean="0"/>
              <a:t>GP: A computer program (Yes, a computer program!)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/>
            <a:r>
              <a:rPr lang="en-AU" altLang="zh-CN" sz="2000" dirty="0" smtClean="0"/>
              <a:t>John </a:t>
            </a:r>
            <a:r>
              <a:rPr lang="en-AU" altLang="zh-CN" sz="2000" dirty="0" err="1" smtClean="0"/>
              <a:t>Koza</a:t>
            </a:r>
            <a:endParaRPr lang="en-AU" altLang="zh-CN" sz="2000" dirty="0" smtClean="0"/>
          </a:p>
          <a:p>
            <a:pPr marL="657225" lvl="1"/>
            <a:r>
              <a:rPr lang="en-US" altLang="zh-CN" sz="1800" i="1" dirty="0" smtClean="0"/>
              <a:t>Genetic </a:t>
            </a:r>
            <a:r>
              <a:rPr lang="en-US" altLang="zh-CN" sz="1800" dirty="0" smtClean="0"/>
              <a:t>Programming: </a:t>
            </a:r>
            <a:r>
              <a:rPr lang="en-US" altLang="zh-CN" sz="1800" i="1" dirty="0" smtClean="0"/>
              <a:t>On the Programming of Computers by Means of Natural Selection</a:t>
            </a:r>
            <a:r>
              <a:rPr lang="en-US" altLang="zh-CN" sz="1800" dirty="0" smtClean="0"/>
              <a:t>. Cambridge, MIT Press, 1992.</a:t>
            </a:r>
          </a:p>
          <a:p>
            <a:pPr marL="657225" lvl="1"/>
            <a:r>
              <a:rPr lang="en-US" altLang="zh-CN" sz="1800" dirty="0" smtClean="0">
                <a:hlinkClick r:id="rId2"/>
              </a:rPr>
              <a:t>www.genetic-programming.org</a:t>
            </a:r>
            <a:endParaRPr lang="en-US" altLang="zh-CN" sz="1800" dirty="0" smtClean="0"/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endParaRPr lang="en-US" altLang="zh-CN" sz="2000" dirty="0" smtClean="0"/>
          </a:p>
        </p:txBody>
      </p:sp>
      <p:pic>
        <p:nvPicPr>
          <p:cNvPr id="55300" name="Picture 2" descr="http://www.genetic-programming.org/evolve1at300dpi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80303" y="1484784"/>
            <a:ext cx="1487235" cy="2279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7A9D76-9C1A-4466-BFDD-8EB0C4E83A4F}" type="slidenum">
              <a:rPr lang="zh-CN" altLang="en-US" smtClean="0"/>
              <a:pPr/>
              <a:t>69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Key Concepts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AU" altLang="zh-CN" dirty="0" smtClean="0"/>
              <a:t>Population-Based Stochastic Optimization Methods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Inherently Parallel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A Good Example of Bionics in Engineering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Survival of the Fittest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Chromosome, Crossover, Mutation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Metaheuristics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Bio-/Nature Inspired Computing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Functions &amp; Terminals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6115050" cy="3536950"/>
          </a:xfrm>
        </p:spPr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Important Concepts in GP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Building Block of Computer Programs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Terminal Set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Variables: x, y, z …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Constants: 1, 2, 3,…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Function Set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+, -, *, /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Problem specific functions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endParaRPr lang="zh-CN" altLang="en-US" sz="2200" dirty="0" smtClean="0"/>
          </a:p>
        </p:txBody>
      </p:sp>
      <p:sp>
        <p:nvSpPr>
          <p:cNvPr id="5632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836D89C-D085-4830-A4AA-D7479C554E99}" type="slidenum">
              <a:rPr lang="zh-CN" altLang="en-US" smtClean="0"/>
              <a:pPr/>
              <a:t>70</a:t>
            </a:fld>
            <a:endParaRPr lang="en-US" altLang="zh-CN" smtClean="0"/>
          </a:p>
        </p:txBody>
      </p:sp>
      <p:sp>
        <p:nvSpPr>
          <p:cNvPr id="2" name="AutoShape 2" descr="data:image/jpeg;base64,/9j/4AAQSkZJRgABAQAAAQABAAD/2wCEAAkGBxITEhQSEhQTEhEWFxoXGRgWGBYYHRkaGBYaHhgXFBkZHiggHiAlGxcYIjEhJSk3MC4uGB8zODMsNygtLisBCgoKBQUFDgUFDisZExkrKysrKysrKysrKysrKysrKysrKysrKysrKysrKysrKysrKysrKysrKysrKysrKysrK//AABEIAOgA2QMBIgACEQEDEQH/xAAbAAEAAwEBAQEAAAAAAAAAAAAABAUGAwIBB//EAEEQAAIBAwIDBQQHBQcEAwAAAAECAwAEERIhBTFBBhMiUWEyQnGBFCNSYnKRoQczgpKiFSQ0Q1NzsYOywfFjs9H/xAAUAQEAAAAAAAAAAAAAAAAAAAAA/8QAFBEBAAAAAAAAAAAAAAAAAAAAAP/aAAwDAQACEQMRAD8A/caUpQKUpQKUpQKUpQKUpQKUpQKqv7YLnFvG04BwXyEjBHPxndv4FIr5xcGWSO2yQjAvLjYmNcDRnpqZgD90MOuatEQAAAAADAA2AA5ACgrWvbhd3twy9e5kDkepV1TPyyfSplleJKuuNtQzg8wQRzVgdwR5HevlhfxzKzRtqVXeMnBHjjco43HRlIz6VB4oncyLdJtkrHMB7yMdKt8UZgc/Z1DywFvSlKBSlKBSlKBSlKBSlKBSlKBSlKBSlKBSlKBSlKBSlKBSlRr++SFdTk7nCqBlmboqKNyaCHjF9k+/bgL/ANOQ6v8A7FqRxawaZNCzTW5yDrhKBts7eNGGN/LpVbLwyeYrcO3dTxnVDGDlEyMETEe2WUlT0G2ncajMt+Nx50S/3eX7EhC59Y2Phceq/PB2oM/2H7NzQankubza4uT3Uhh0OrTSaZHAiDZYEPswGTyA2rQdpG/u0g6vpjGPtSOqr/UwrvdcVgj9uWNc8hqBJ9FUbk+gqmurqQyx3E0ZSyjyVBBDq5BHfzL0TScBea5LMPsBpaV8VgRkbg19oFKUoFKUoFKUoFKUoFKUoFKUoFKUoFKUoFKUoFKVWXvEGLGG3AaYe0xyUiz1kxzbG4QHJyM4G9B04jxIRkIimWdvYjBwT95zyVB1Y/AZOAfNhw0q3fTN3lwRjVjCoDzSFeg8zzbG52AHXh3D1iBwS8jbvI27OfU+Q6AbDoKmUCvE0SuCrKGU8wwBB+INe6UEa14fDH+7ijjzz0Iq/wDAqTSlBSMpszlQTZndlG5g+8gHOLzX3eY8Oy3KMCAQQQRkEbgg8iK9VSOhtCWQFrQnLIBkwk83jA5x+aj2eY2yAF3SvMbhgGUgqRkEbgg8iDXqgUpSgUpSgUpSgUpSgUpSgUpSgV5dwASSABuSdgPiaSOFBZiAoGSTyAHMmqi0tBcgTTrlD4o4mHhVfdeRTszkb7+zkAAEEkO/9vWvMTIR5g5H8w2qXFdxsneK6NHjOoEEYHM5G1dgKpuM8CSRXaNVWRlIZdwkwxgpOBzBG2r2h02yCFR2Z7WDisWbVu6QEiV9ta77JEp6lSp1kYGdsnOnVWVokSBI10qP1J3LMTuSTuSdyar+ztjaLGsltbxW+RghI0RlIOGR9I5hgQfUVb0ClKUClKUClKUClKUFM8bWpLxgtak5dAMmInm8QHNepQcuY6gyuFcYhuFkaFw6xyNGxByNSgE4PzFd7+zWWNo31BWGDoZkOPRlII/Osd2N7GW0Qm7nvPoMkmpIHcsjFBpMpzuytjZWyCEVuowGoPHbbpMhwcHSdQHxI2FSrS8jlGqN1kXzUg/I4rqiAAAAADkBsB8KgcQ4SrnvIz3VwPZkUbnHuyD305+E+eRg4NBY0qHwq8MqZYaJFJSReel154PUHYg9QRUygUpSgUpSgUpSgUpSgre0YBtpQfZYBW/CzAN/STVlXG9tlljeN90dSp+DDBxVfwTievVBIwNzD4ZAPe2GJF9GBUke6Tg0EW4veJhmCWlqyAnSWu3Ulc7Er9HOCR0ycedaClQuKcSSBQW8TsdKIMapHPJV/wD3kBknYUEbgR8V0vurcHHziiZv62araoXCLRo4wHIaQku5HIu5JbTnoCcD0AqbQKUpQKUpQKUpQKUpQROLOVgmZfaEbkfEKcV74dEqxRqnsKihfgFAH6V3YZ2O4qo4NL3WLSQ4ZBiIn/MiHs4PVlGFYc9s8iKCq7ScVvYriNYYtcSnUxXXjS6mNRKO7YtiQhsRnIC5OBvWrizgasasDOOWeuM9M16qNf30cKF5DgdBzLHoqKN2J5ACgh2BxdXSj2dMLH8ZDg/0olWtV/Brd1V5JBiWV+8ZeenYBEzy8KqoONs5I51YUClKUClKUClKUClK8SyqqlmIVVBJJOAAOZJoIfF70xqFjAaaQ6I1PLON2b7qjLH4Y5kVzXgUPdLGwLFct3mSsmtt2kDrgqzHOcY545bV54REZGN1ICGcaYlIwUizkZB5M58Tfwj3ataCr/sqTkLu4A8vqT+pjzXmXs/EVcHUZXGO9Yl3Ug5UoW9kKwDBRgZHKralBB4PeGSPxgCVCUkA5B1549CCGHowqdVRe/UzrOP3cumKX0OfqpD8zoJ+8vRat6BSlKBSlKBSlKBSlKBUDjaxdy7TKHRAXx1yo2KEbhvIjep9VXGR3jwW/Rn7x/wQkMB85O7B9CaCPw7g86xRhru416Bq/dv4seLDOhbGc8zXq67PK2JA7tdIdUc0hLFGAx4RsFVhlWCgZBPpV3Sgh8Lvu9TURodSVdDzRx7S+o6g9QQetTKqOJoYX+lICVwFnUe8g5SAfaT9VyNyFFWqOCAQQQRkEdQeRFB6pSlApSlAr4TXG+u1ijaR86VGTgZJ8go6knYDqTVevCu+w92NZ5iEnMaeQK8nYDmzZ35YoJ6X0ROkSRlvIMpP5ZrEcaueIScUa3hgM9gEhaXW/dIHBc4D6W1ZBQlAN9IBwCc7SThkDLpaGJl8iikfkRVfMjWn1iszWvvoxLGIf6kbMc6R1Q7AbjGMELulKUClKUHC/iRo3WQFoypDAAkkY3wF3z8N6y3Yrtgt3NLarqc2yDXKyshclyFOhgCCVXUcjm2BWwrOx8NjuZpJ1BiQ/VM8ZKPOEJzqdd9AbIGME4O+nmF3JexKcNIinyLKD+RNdlYEZByPSokHC4EXSkMSr5BFH57b1En4Po8dpiGQb6BtFJ6Og2BP21GRtnIGCFvSo3DrwSxhwCp3DKcZVlOGVsbZBBFSaBSlKBSlVsvGF1FIUed1OG7vGlT5M7ELn7oJI8qCZeXSRI0kjBI1GWY8lA5lj0A8+lV/CiJJprjOVyIYyNxpjyWYfGRmH8C1w4vLLJDLE9tJokR0JUxvgMpGSoOT8ADUP9nfZ61s7VUt375sYkkOclh7S6W3jAPudOu+9BqaUpQKwlz2tisruLhyeMzSqsYwwEKs31iEkYIHuYO2cbBRnd1n7ywjv2+sUG3ik8JwNTyId2V+aKrZGVIJIO+PaC5lvI1OGkRT5FgD+RNdlYEZBBB6iolvwqBBpSGJR5BF3+O259TUWbgwQ67XEEnPSNo5PSRBtk/bHiHqNiFtSovDb0Sxh8FTkqynmjqcMpx5EHcbHYjY1KoKvjYy9qh9lrgZ9dEMsij+eNT8qou1HBwzsY5ZzfysDARI+IANILd2pC92MEnUPEW05OQK0PG7ZnjDRjVLEwkQcslea56alLLnpqqlHZu3ume6S4vUM2CwjuJosFRp0lFI0lcYIIyDmgu+N2SyxFZJHijBDOVfRlV3Ks43CnrgjbrVX2TsNKzga/ocj/Uxyl2ITQA5+sJbSzZIU9N+tTOL9n47hXWSScK7I5CSsuDH7OjHsjIBOOZGaii1FmjRwyzzTzHEYnleYhse0NZJCKPE3TbzIoJ3ZlybWHJ1EIFz56dgfmBmrOo9haLFEkS+yihRnyUYyfWpFApSlBD4xOyW8zr7SxOw+IQkfqK6cPtliijjT2URVHwAAFdZYwylWGVYEEeYI3FVvAZyF+jSH66EBTnm6DZJR5hgN/Jgw6UHLiNzMZIu7WeNUkJcBIWEy6WGgFpAV3w2Rv4cdatbeUsuSrIfJsZ/pJH61zu+HxStG8iBmibXGT7raSuR8mNdLq4SNGkkYKijJJ5AUFfw3w3N0g9kmOT4M6FWH5RKfn61a1W8EhbEkzgq8z69J5qoUKinyOlQSOhZqsqBSlKCs4xIzNHboSplJLMDgrGmC5X1JKpnprz0qVI8dvEWICRRrnwqThVHRVBJ26AVGmOLuLPWGQD4h4yR8x/xVlQU3Cu1FpcSd1DIWk0l8GOVPCCATl1A5kfnX3i0fcsLpNsECYD34ycaj95M6s/ZDDqMcuy7993t225lkdY+uIYnKIF/EQzn1f0FSu0p/uk/rGyj1LDCj5kgUFnSvMYwAPSvVBG4lKUhldfaVGYfEKSKyl9O6PDaR3QsYo7TvRKRE3eFSFwe820qPE2ME94PEK2UiAggjIIwR6HnVDYWUMira3UUU0ltjR3qK+VG0cyagdyBgkcmBHlQVPFeKztJKovFtkt7aKdXVYitwXDlmOvUe7GgDCnPj9rlUDi/aC7GidpvosItopnSMQyNCzqzObuF8SMmwUd2Qdm59Nze8KglKGWGKUxnKF0Vih80JGx+FcuK2NqcT3EUDGIEiSREYoOpVmGR8qDjwxsXNyo9krDL/E6sp/SJfzq3qs4JGx7yZ1KtM2oKdiqAARq3kcDUR0LkdKs6BVdc8KBcyRO0Eh9opgq+P9RGBUnYDV7WBjOKsaUFULS75G5ix92AhvkWlI/SpFjw1IyXy0krbNI5yxHkOir91QB6VNpQKUpQKUpQKori2F1cHdkS3BUOh0sZWALBT9lVxkbgl8EeGp/F7wxx+AAyuQkanq7cs+gALH0U114dZiGNYwScc2PNmJyzt6liSfjQQ/od2NluYyPN4NTfMpIo/pqDxSxePu7mWRpxC2p0IAQIRhnRBtqQ+ME5OAwHOtHXxhnY7g0AGvtVPBD3Ze1b/KwY89YW9jfzUgofwqT7VW1ApSlBB4rZGRVKELNG2uNjuAwBBDfdZSVPo3nivFnxhGPdyfUz9Y3IBOOZjPJ1+8vzwdqsa5XNskg0yIrr5MAw/I0HiW5iiXLNHGg6kqoH57VWoWunVtLLaxsHGoFTM49k6TuEU4YE+0wB5DLTLfg9sh1JBCjeaooPyOKnUClKUCq/jNvEUMkmV7oFxIp0smBuVYenMcjyINWFVXHPGYrcf5rgt/tx+N/kxCof9ygj8Otr4xRl7iPWUBYPBqIJGSMpIoOM4zjpUqPhOWV55GnZTlQQFRT9pYxsTnkWyR0IqzpQKUpQKUpQKUpQKUrjd3SRKXkZUQcyxAH60HalVicZDDKw3DL590y/MB8N+lZbtzxW6lW3j4YXF4ZcMjgxkRGNwzSq4BCZxh8Y1AYyaDS2P107Tn93HmKL1OfrZPmRoHojH3qt6hcGgeOGNHEasqhdMWrQoGwCltzgdTU2gUpSgq+ORlQtwgJeHJIHvxn94n5AMB9pFqximVgCpDAgMCDnIPIj0rzdRsyMqOY2I2YAHB88Nsaw3Y+yn4dLdLfTicyFO4KKSzRrrykcCZZQpbkBgZG9BvqVWnjAAyYbkL590T/SuW/SpVlexyrqjdXXODg8iOasOYI6g7igkUpSgUpSgUpUC74vFG3d5Z5eeiNWkYDoWCg6R6tgUE2SQKMsQoHUnA/M1WWP1lxNL7seIE+I8UrD4sVX/pVE49eJLbzQyRTqkkboS0bFfEpHiKZ0j1NRf2d8ANpaRhrl7p2XUX7wvHk7kRDOMZJ8XM8/Sg1VKUoFKUoFKUoFKUoPhNVHCY+/xdSDOrxQqR7EZHhYA++wOSeYDAdN5PH1Y2twF9owyYx56DjFSrVlKKUxoKgrjlpxtj5UEFuPW4FwzvoFt+91grpGkMG35qQdiNjgjmDXS6tEuY1JDIcB0bBWSNiNmGd1PmDz3BBGRWS4+5nuGuIIu+hsyomAz/eCjamiQY8fc51jzfw7b1tbK7SaNJYmDxuoZWHIgjYigj8Hu2dGEmO9jYxyYGAWABDAdAysrY6aqn1VcO/xV0R7P1QP49BLf0GP9KtaBSlKCHxa8MURcDU+QqL9p3YKgPpqIyegzUbENpE887jIXVLM3M43PwUZOFHLlTjX7y0J9kXG/wA4Jguf4yvzxVT+1Dh8MvDbtpY0kaOCV0LKCUYIcMmeR9RQaW6ukjRpJGCRqpZmJwAAMkn5VWX8GQLy3/ehQ23+dHjPduOpwfCean0JB49tbCKawnEsaSBYndQ4BwwQ4YZ6jzqw4D/hbf8A2Y/+wUEu2nWRFkQ5R1DKfMMMg/ka6VVdl/8ACxY9kglfwFiU/pxVrQKUpQV3F7hxoiiOJZWwG56FAy749BsPvMuds11gjht1VAUj1NgaiMu5HUnd3OCc7k4NcJsfTIs/6MuP54s/+K7cY4YlzC0MnJsEEc1ZSCjqejKwBHqKCRLcIpUMyqXOlQSAWOCcKDzOATgeRqrvIhbOJ4/DEzATIOXiIAmUdCGI1Y5qSTkqKrOySSXDtdXJDSwNJaIF9kGKQpNMBgYMjJy6KAOpzddpMfRLjP8ApP8A9pxQWVK8RZ0jPPA/4r3QKUpQKUpQKUpQKpLGYWpFvL4Yc4gkPs6T7MLE8mXkM+0MYyciruvMsasCrAMp2IIyCPIg0HyONVGFAUeQGBv8KhXt/HAAiKGlbOiFMBm8zj3Vyd2Owrkeztv0WRB9lJpkX5KjgfpUyysIos92irnmRzPqzHc/Og58JszEh1ENK7F5GHIu3PHoAAo9FFTaUoFKUoIvE7Pvo2jyVJwVYe6ykMjAdcMAcelRLa7SYNb3CKsukiSJtw68i0efbjPn8jg7Va1HvLKOUBZEVwDkahnB8x5H1FB1liVlKsAykYIO4IPMEVUXtyJM2lvzxokdMaYUxuMjbWV2C8xkE7c+o7PW/lKR5NNOy/ys5H6VY28CooRFVFHIKAAPgBQfYYgqhVACqAAB0AGAB8q90pQKUpQV/F7R2CSRY76JtSZOA22Gjb0ZSRnodJ6V04fxFJgdJIddnRtnQ+Tr09DyI3BI3qZUS94ZDKQZEDMBgNuGA8ldcMPkaD7Y2McKsI10KzvK25Pjkcu7bk4yzE45DO1V0kwu3VI/FbIwZ5PdkZDlY4z7wDAFmG2wXfLY7r2ft+qvIPKSWWUfyyMR+lWaqAAAMAbAD/xQfaUpQKUpQK4Wl3HKCY2DhWZCRuNSHDLnzBBB9Qap+3XF3trKWSL9+2mKL/clYIh+RbPyqx4VYx2tvHCpxHCgGT5KN2Y+Z3JPrQTqVQ8K7VRTyJH3VxF3ql4WlQKsygAkx7kjY50sAcZONq7cY7QLA4iEU9xKV1lIFViiZI1vqZRjIIAG5wcA4NBcUqPw69jniSaJg8cihlYdQRkGpFApVb2k4wlpbS3LgsI1yFHNmJARF9WYgD4164FBMkK/SH7ydvFIegZtykY6Kvsj0G+5JoPsnFkW4Fu4ZGMZkV2xocKfGqtn2lGCQQNjkZwceuD8SW4iEyK6xsTpLgDUoOBIoBPhYbjODgjYVne1sBvn+gw4HdYlllIyEOD3cIPm/vj/AEyw98Vd9neKieLde6ljbu5Y/wDTkUDKjzUggqeqkGgtK+E43rPdreIPad3eaj9HRglwnMd3IwUSjyKMQSfsl88hjRA0HG0uklRZI2DxuAyspyCDyIrtWU7Ny9xfXljyTw3cQ8lnLCVR6d6rN/Ga088yopd2VEUZZmIAAHMknYCg6V4eZQVUsAzZ0gkZOBk6R1wK91lezE30q7u7s7rE5s4fRYyDM4/FLtnqIloNVSqCz7a8OlkWGO7heVjpVFbJJ8gKv6BSlKBSlKBSuEF0rlwuToOknbGrGSo+GRn/AN1XwdooGt5LltUaRF1kVxh0ZDhkZQTls4xgnORjORQW9eO+XVo1DXjVpyM4zjOOeM9ai/2iBCszo8akKWVwuqMNj95pJAxnfBON6o+3zmGKO/QeO0cOcZ8ULkLOpxzGg6secanmBQamleY3DAMNwQCPga9UGL/aoh+j2r5wkd/au/qve6d/4mU/KtlK4UFjnABOwJO3kBuagdouEJd201tJssqFc+RPJh8Dg/KvPZy6lkt0M6lJ1GiQEEeNNmK5G6kjIPUEUFDwHjSXVzHJLHdRy6WEUcltcIsQK5cySsgTWQMe1gchnJJ7cd7UYEccaXaCaPWZltbhzGpONIRYyRIcHAYbYyQdgdXSgg8DSJbeJYFaOEIAisrIQoGACrgMD8Rmqq54HfMzFeJzIpYkKILU6QScKCY8nA2yd9q0dKDG/tVB+iQvnEcd5bPJ/tiZQc+mSp+Vam9tmcALLJDjqgiOfQ94jD8qcRsY54pIZRqjkUow8wwwa4cEtZY4FinYSOg0axnLqNlZxgYYrjONs5oIkMBZ3jW+uC8enWAtr4dQyufqOo3okJMrQi+uDKiq7LptchXLBSfqOpVvyqv7JcPigvOIRwxrFHqgOlRgZMWSceZNcez9hFDxa9WJFjVre3kYKMZdpLjU7eZOBk+lB3/aJhOEXgdi/wBQy6m05ZmGFyFAGSxHIVfcGidbeFZDmRYkDHzYIAx/PNQ+N8Ia5kgVyv0aNxK675kdDmJSMY0hvFz3KrVuTQYpYmbtEzg+FOGorD7zXLlf0B/Ovf7UIrs2N2YpIFtxbSa0eJ2c+FtWhxIAuVwBlTg558qn9kLJi1xeyqUkunBVWBVkgjGmFWBAIYjLkHkXx0rSUFbwWK6UN9KkglO2nuYnix56tUj56csVnv2ShhYYf94Li5D/AIvpD5rZ1luBwfRL65t8YiumN3EeneEBbiMeuQr+utvI0Ey1k7+9lJIMdrpjUf8AzOmqRj6iN0UfjfzqP2zt711RLTB1EEhsqF7thICzq4caigTSAQdW+Bk1oo4lXJUAFjqOABk4AyfM4AGfQV7oInCTKYkMxPeEZYFVUgnfSQrMNuWxPLnWM7MWirIQ1vcLxMd93twVkWMksxQs5bTIhyNCjVp8lrfUoPzfsxYMJbbu4Z4blY2HEJWR071jCR4ZG8MrGfDKyk4AO4ziun7PLLupyqQSgd2weaSKW3fUCnhuQSY7iRjqPfJnkd/Fv+iUoKLsWGFqFfeVZJhJ6v3z6j8yc/Aiq7ivD0PFLZTnRLHJNIm2l5LVoRA7DHNe9b46Uz7IrUxQKrMyjBcgt6kDGceeAB8hXWgg8dZRbTl/Z7p8/DQazvaRHXgU6znMwsCJD5ydxhj/ADVq7i3VxhxkZDY9VORnz3APyrN9uIfpIh4eM/3h1aXHuwQsryFvxEKnrrPTNBa9lUdbK0WTeQW8Qf8AEI11frmrSvijAwOQr7QKUpQKUpQKUpQKUpQco7dFZnVQHfGogbtpGBk9cCi2yB2kCqJGAUtjchc6QT5DUfzNKUHWlKUClKUClKUClKUClKUClKUClKUClKUClKUH/9k=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28575" y="-1447800"/>
            <a:ext cx="28384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014" y="2204864"/>
            <a:ext cx="28384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Crossover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57349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3F7647C-83D4-4DEA-85F4-D0C1932D8E00}" type="slidenum">
              <a:rPr lang="zh-CN" altLang="en-US" smtClean="0"/>
              <a:pPr/>
              <a:t>71</a:t>
            </a:fld>
            <a:endParaRPr lang="en-US" altLang="zh-CN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00808"/>
            <a:ext cx="520065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13176"/>
            <a:ext cx="1403648" cy="140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Crossover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25A3AD0-1EE1-4248-9ED6-832F7D6F9476}" type="slidenum">
              <a:rPr lang="zh-CN" altLang="en-US" smtClean="0"/>
              <a:pPr/>
              <a:t>72</a:t>
            </a:fld>
            <a:endParaRPr lang="en-US" altLang="zh-CN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 1"/>
              <p:cNvSpPr/>
              <p:nvPr/>
            </p:nvSpPr>
            <p:spPr>
              <a:xfrm>
                <a:off x="3131840" y="2132856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椭圆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132856"/>
                <a:ext cx="288032" cy="288032"/>
              </a:xfrm>
              <a:prstGeom prst="ellipse">
                <a:avLst/>
              </a:prstGeom>
              <a:blipFill rotWithShape="1">
                <a:blip r:embed="rId2" cstate="print"/>
                <a:stretch>
                  <a:fillRect l="-14000" r="-12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2555776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3707904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>
            <a:stCxn id="2" idx="3"/>
            <a:endCxn id="7" idx="7"/>
          </p:cNvCxnSpPr>
          <p:nvPr/>
        </p:nvCxnSpPr>
        <p:spPr>
          <a:xfrm flipH="1">
            <a:off x="2801627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" idx="5"/>
            <a:endCxn id="8" idx="1"/>
          </p:cNvCxnSpPr>
          <p:nvPr/>
        </p:nvCxnSpPr>
        <p:spPr>
          <a:xfrm>
            <a:off x="3377691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/>
              <p:cNvSpPr/>
              <p:nvPr/>
            </p:nvSpPr>
            <p:spPr>
              <a:xfrm>
                <a:off x="2195736" y="3140968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椭圆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140968"/>
                <a:ext cx="288032" cy="288032"/>
              </a:xfrm>
              <a:prstGeom prst="ellipse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/>
          <p:cNvSpPr/>
          <p:nvPr/>
        </p:nvSpPr>
        <p:spPr>
          <a:xfrm>
            <a:off x="2915816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>
            <a:stCxn id="7" idx="3"/>
            <a:endCxn id="14" idx="0"/>
          </p:cNvCxnSpPr>
          <p:nvPr/>
        </p:nvCxnSpPr>
        <p:spPr>
          <a:xfrm flipH="1">
            <a:off x="2339752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5"/>
            <a:endCxn id="15" idx="0"/>
          </p:cNvCxnSpPr>
          <p:nvPr/>
        </p:nvCxnSpPr>
        <p:spPr>
          <a:xfrm>
            <a:off x="2801627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195736" y="37170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>
            <a:stCxn id="14" idx="4"/>
            <a:endCxn id="22" idx="0"/>
          </p:cNvCxnSpPr>
          <p:nvPr/>
        </p:nvCxnSpPr>
        <p:spPr>
          <a:xfrm>
            <a:off x="2339752" y="342900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763688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987824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7" name="直接连接符 26"/>
          <p:cNvCxnSpPr>
            <a:stCxn id="22" idx="3"/>
            <a:endCxn id="25" idx="7"/>
          </p:cNvCxnSpPr>
          <p:nvPr/>
        </p:nvCxnSpPr>
        <p:spPr>
          <a:xfrm flipH="1">
            <a:off x="2009539" y="3962883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2" idx="5"/>
            <a:endCxn id="26" idx="1"/>
          </p:cNvCxnSpPr>
          <p:nvPr/>
        </p:nvCxnSpPr>
        <p:spPr>
          <a:xfrm>
            <a:off x="2441587" y="3962883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1475656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直接连接符 33"/>
          <p:cNvCxnSpPr>
            <a:stCxn id="25" idx="3"/>
            <a:endCxn id="33" idx="0"/>
          </p:cNvCxnSpPr>
          <p:nvPr/>
        </p:nvCxnSpPr>
        <p:spPr>
          <a:xfrm flipH="1">
            <a:off x="1619672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2051720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40" name="直接连接符 39"/>
          <p:cNvCxnSpPr>
            <a:stCxn id="25" idx="5"/>
            <a:endCxn id="39" idx="0"/>
          </p:cNvCxnSpPr>
          <p:nvPr/>
        </p:nvCxnSpPr>
        <p:spPr>
          <a:xfrm>
            <a:off x="2009539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627784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419872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41" name="直接连接符 40"/>
          <p:cNvCxnSpPr>
            <a:stCxn id="26" idx="3"/>
            <a:endCxn id="43" idx="7"/>
          </p:cNvCxnSpPr>
          <p:nvPr/>
        </p:nvCxnSpPr>
        <p:spPr>
          <a:xfrm flipH="1">
            <a:off x="2873635" y="4538947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6" idx="5"/>
            <a:endCxn id="44" idx="1"/>
          </p:cNvCxnSpPr>
          <p:nvPr/>
        </p:nvCxnSpPr>
        <p:spPr>
          <a:xfrm>
            <a:off x="3233675" y="4538947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2411760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843808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52" name="直接连接符 51"/>
          <p:cNvCxnSpPr>
            <a:stCxn id="43" idx="3"/>
            <a:endCxn id="50" idx="0"/>
          </p:cNvCxnSpPr>
          <p:nvPr/>
        </p:nvCxnSpPr>
        <p:spPr>
          <a:xfrm flipH="1">
            <a:off x="2555776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43" idx="5"/>
            <a:endCxn id="51" idx="0"/>
          </p:cNvCxnSpPr>
          <p:nvPr/>
        </p:nvCxnSpPr>
        <p:spPr>
          <a:xfrm>
            <a:off x="2873635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3203848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635896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c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59"/>
          <p:cNvCxnSpPr>
            <a:endCxn id="58" idx="0"/>
          </p:cNvCxnSpPr>
          <p:nvPr/>
        </p:nvCxnSpPr>
        <p:spPr>
          <a:xfrm flipH="1">
            <a:off x="3347864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endCxn id="59" idx="0"/>
          </p:cNvCxnSpPr>
          <p:nvPr/>
        </p:nvCxnSpPr>
        <p:spPr>
          <a:xfrm>
            <a:off x="3665723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3347864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067944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64" name="直接连接符 63"/>
          <p:cNvCxnSpPr>
            <a:endCxn id="62" idx="0"/>
          </p:cNvCxnSpPr>
          <p:nvPr/>
        </p:nvCxnSpPr>
        <p:spPr>
          <a:xfrm flipH="1">
            <a:off x="3491880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endCxn id="63" idx="0"/>
          </p:cNvCxnSpPr>
          <p:nvPr/>
        </p:nvCxnSpPr>
        <p:spPr>
          <a:xfrm>
            <a:off x="3953755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椭圆 66"/>
              <p:cNvSpPr/>
              <p:nvPr/>
            </p:nvSpPr>
            <p:spPr>
              <a:xfrm>
                <a:off x="6804248" y="2132856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椭圆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132856"/>
                <a:ext cx="288032" cy="288032"/>
              </a:xfrm>
              <a:prstGeom prst="ellipse">
                <a:avLst/>
              </a:prstGeom>
              <a:blipFill rotWithShape="1">
                <a:blip r:embed="rId4" cstate="print"/>
                <a:stretch>
                  <a:fillRect l="-12000" r="-14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椭圆 67"/>
          <p:cNvSpPr/>
          <p:nvPr/>
        </p:nvSpPr>
        <p:spPr>
          <a:xfrm>
            <a:off x="6228184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7380312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/>
          <p:cNvCxnSpPr>
            <a:stCxn id="67" idx="3"/>
            <a:endCxn id="68" idx="7"/>
          </p:cNvCxnSpPr>
          <p:nvPr/>
        </p:nvCxnSpPr>
        <p:spPr>
          <a:xfrm flipH="1">
            <a:off x="6474035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7" idx="5"/>
            <a:endCxn id="69" idx="1"/>
          </p:cNvCxnSpPr>
          <p:nvPr/>
        </p:nvCxnSpPr>
        <p:spPr>
          <a:xfrm>
            <a:off x="7050099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椭圆 71"/>
              <p:cNvSpPr/>
              <p:nvPr/>
            </p:nvSpPr>
            <p:spPr>
              <a:xfrm>
                <a:off x="5868144" y="3140968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椭圆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140968"/>
                <a:ext cx="288032" cy="288032"/>
              </a:xfrm>
              <a:prstGeom prst="ellipse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椭圆 72"/>
          <p:cNvSpPr/>
          <p:nvPr/>
        </p:nvSpPr>
        <p:spPr>
          <a:xfrm>
            <a:off x="6588224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74" name="直接连接符 73"/>
          <p:cNvCxnSpPr>
            <a:stCxn id="68" idx="3"/>
            <a:endCxn id="72" idx="0"/>
          </p:cNvCxnSpPr>
          <p:nvPr/>
        </p:nvCxnSpPr>
        <p:spPr>
          <a:xfrm flipH="1">
            <a:off x="6012160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68" idx="5"/>
            <a:endCxn id="73" idx="0"/>
          </p:cNvCxnSpPr>
          <p:nvPr/>
        </p:nvCxnSpPr>
        <p:spPr>
          <a:xfrm>
            <a:off x="6474035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5868144" y="37170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77" name="直接连接符 76"/>
          <p:cNvCxnSpPr>
            <a:stCxn id="72" idx="4"/>
            <a:endCxn id="76" idx="0"/>
          </p:cNvCxnSpPr>
          <p:nvPr/>
        </p:nvCxnSpPr>
        <p:spPr>
          <a:xfrm>
            <a:off x="6012160" y="342900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>
            <a:off x="5436096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660232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80" name="直接连接符 79"/>
          <p:cNvCxnSpPr>
            <a:stCxn id="76" idx="3"/>
            <a:endCxn id="78" idx="7"/>
          </p:cNvCxnSpPr>
          <p:nvPr/>
        </p:nvCxnSpPr>
        <p:spPr>
          <a:xfrm flipH="1">
            <a:off x="5681947" y="3962883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76" idx="5"/>
            <a:endCxn id="79" idx="1"/>
          </p:cNvCxnSpPr>
          <p:nvPr/>
        </p:nvCxnSpPr>
        <p:spPr>
          <a:xfrm>
            <a:off x="6113995" y="3962883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5148064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83" name="直接连接符 82"/>
          <p:cNvCxnSpPr>
            <a:stCxn id="78" idx="3"/>
            <a:endCxn id="82" idx="0"/>
          </p:cNvCxnSpPr>
          <p:nvPr/>
        </p:nvCxnSpPr>
        <p:spPr>
          <a:xfrm flipH="1">
            <a:off x="5292080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/>
          <p:cNvSpPr/>
          <p:nvPr/>
        </p:nvSpPr>
        <p:spPr>
          <a:xfrm>
            <a:off x="5724128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85" name="直接连接符 84"/>
          <p:cNvCxnSpPr>
            <a:stCxn id="78" idx="5"/>
            <a:endCxn id="84" idx="0"/>
          </p:cNvCxnSpPr>
          <p:nvPr/>
        </p:nvCxnSpPr>
        <p:spPr>
          <a:xfrm>
            <a:off x="5681947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6300192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092280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直接连接符 87"/>
          <p:cNvCxnSpPr>
            <a:stCxn id="79" idx="3"/>
            <a:endCxn id="86" idx="7"/>
          </p:cNvCxnSpPr>
          <p:nvPr/>
        </p:nvCxnSpPr>
        <p:spPr>
          <a:xfrm flipH="1">
            <a:off x="6546043" y="4538947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79" idx="5"/>
            <a:endCxn id="87" idx="1"/>
          </p:cNvCxnSpPr>
          <p:nvPr/>
        </p:nvCxnSpPr>
        <p:spPr>
          <a:xfrm>
            <a:off x="6906083" y="4538947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/>
          <p:cNvSpPr/>
          <p:nvPr/>
        </p:nvSpPr>
        <p:spPr>
          <a:xfrm>
            <a:off x="6084168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516216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92" name="直接连接符 91"/>
          <p:cNvCxnSpPr>
            <a:stCxn id="86" idx="3"/>
            <a:endCxn id="90" idx="0"/>
          </p:cNvCxnSpPr>
          <p:nvPr/>
        </p:nvCxnSpPr>
        <p:spPr>
          <a:xfrm flipH="1">
            <a:off x="6228184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86" idx="5"/>
            <a:endCxn id="91" idx="0"/>
          </p:cNvCxnSpPr>
          <p:nvPr/>
        </p:nvCxnSpPr>
        <p:spPr>
          <a:xfrm>
            <a:off x="6546043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/>
          <p:cNvSpPr/>
          <p:nvPr/>
        </p:nvSpPr>
        <p:spPr>
          <a:xfrm>
            <a:off x="6876256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7308304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c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96" name="直接连接符 95"/>
          <p:cNvCxnSpPr>
            <a:endCxn id="94" idx="0"/>
          </p:cNvCxnSpPr>
          <p:nvPr/>
        </p:nvCxnSpPr>
        <p:spPr>
          <a:xfrm flipH="1">
            <a:off x="7020272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endCxn id="95" idx="0"/>
          </p:cNvCxnSpPr>
          <p:nvPr/>
        </p:nvCxnSpPr>
        <p:spPr>
          <a:xfrm>
            <a:off x="7338131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椭圆 97"/>
          <p:cNvSpPr/>
          <p:nvPr/>
        </p:nvSpPr>
        <p:spPr>
          <a:xfrm>
            <a:off x="7020272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740352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00" name="直接连接符 99"/>
          <p:cNvCxnSpPr>
            <a:endCxn id="98" idx="0"/>
          </p:cNvCxnSpPr>
          <p:nvPr/>
        </p:nvCxnSpPr>
        <p:spPr>
          <a:xfrm flipH="1">
            <a:off x="7164288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endCxn id="99" idx="0"/>
          </p:cNvCxnSpPr>
          <p:nvPr/>
        </p:nvCxnSpPr>
        <p:spPr>
          <a:xfrm>
            <a:off x="7626163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 55"/>
          <p:cNvSpPr/>
          <p:nvPr/>
        </p:nvSpPr>
        <p:spPr>
          <a:xfrm>
            <a:off x="3275856" y="2378109"/>
            <a:ext cx="1407135" cy="1456872"/>
          </a:xfrm>
          <a:custGeom>
            <a:avLst/>
            <a:gdLst>
              <a:gd name="connsiteX0" fmla="*/ 662856 w 1407135"/>
              <a:gd name="connsiteY0" fmla="*/ 211 h 1456872"/>
              <a:gd name="connsiteX1" fmla="*/ 599061 w 1407135"/>
              <a:gd name="connsiteY1" fmla="*/ 21476 h 1456872"/>
              <a:gd name="connsiteX2" fmla="*/ 503368 w 1407135"/>
              <a:gd name="connsiteY2" fmla="*/ 64007 h 1456872"/>
              <a:gd name="connsiteX3" fmla="*/ 471470 w 1407135"/>
              <a:gd name="connsiteY3" fmla="*/ 85272 h 1456872"/>
              <a:gd name="connsiteX4" fmla="*/ 418307 w 1407135"/>
              <a:gd name="connsiteY4" fmla="*/ 117169 h 1456872"/>
              <a:gd name="connsiteX5" fmla="*/ 386410 w 1407135"/>
              <a:gd name="connsiteY5" fmla="*/ 138434 h 1456872"/>
              <a:gd name="connsiteX6" fmla="*/ 311982 w 1407135"/>
              <a:gd name="connsiteY6" fmla="*/ 159700 h 1456872"/>
              <a:gd name="connsiteX7" fmla="*/ 280084 w 1407135"/>
              <a:gd name="connsiteY7" fmla="*/ 191597 h 1456872"/>
              <a:gd name="connsiteX8" fmla="*/ 258819 w 1407135"/>
              <a:gd name="connsiteY8" fmla="*/ 223495 h 1456872"/>
              <a:gd name="connsiteX9" fmla="*/ 195024 w 1407135"/>
              <a:gd name="connsiteY9" fmla="*/ 266025 h 1456872"/>
              <a:gd name="connsiteX10" fmla="*/ 120596 w 1407135"/>
              <a:gd name="connsiteY10" fmla="*/ 351086 h 1456872"/>
              <a:gd name="connsiteX11" fmla="*/ 99331 w 1407135"/>
              <a:gd name="connsiteY11" fmla="*/ 393616 h 1456872"/>
              <a:gd name="connsiteX12" fmla="*/ 88698 w 1407135"/>
              <a:gd name="connsiteY12" fmla="*/ 425514 h 1456872"/>
              <a:gd name="connsiteX13" fmla="*/ 67433 w 1407135"/>
              <a:gd name="connsiteY13" fmla="*/ 457411 h 1456872"/>
              <a:gd name="connsiteX14" fmla="*/ 56800 w 1407135"/>
              <a:gd name="connsiteY14" fmla="*/ 489309 h 1456872"/>
              <a:gd name="connsiteX15" fmla="*/ 35535 w 1407135"/>
              <a:gd name="connsiteY15" fmla="*/ 563737 h 1456872"/>
              <a:gd name="connsiteX16" fmla="*/ 14270 w 1407135"/>
              <a:gd name="connsiteY16" fmla="*/ 595634 h 1456872"/>
              <a:gd name="connsiteX17" fmla="*/ 14270 w 1407135"/>
              <a:gd name="connsiteY17" fmla="*/ 967774 h 1456872"/>
              <a:gd name="connsiteX18" fmla="*/ 24903 w 1407135"/>
              <a:gd name="connsiteY18" fmla="*/ 1020937 h 1456872"/>
              <a:gd name="connsiteX19" fmla="*/ 67433 w 1407135"/>
              <a:gd name="connsiteY19" fmla="*/ 1084732 h 1456872"/>
              <a:gd name="connsiteX20" fmla="*/ 109963 w 1407135"/>
              <a:gd name="connsiteY20" fmla="*/ 1148527 h 1456872"/>
              <a:gd name="connsiteX21" fmla="*/ 131228 w 1407135"/>
              <a:gd name="connsiteY21" fmla="*/ 1180425 h 1456872"/>
              <a:gd name="connsiteX22" fmla="*/ 195024 w 1407135"/>
              <a:gd name="connsiteY22" fmla="*/ 1233588 h 1456872"/>
              <a:gd name="connsiteX23" fmla="*/ 258819 w 1407135"/>
              <a:gd name="connsiteY23" fmla="*/ 1276118 h 1456872"/>
              <a:gd name="connsiteX24" fmla="*/ 333247 w 1407135"/>
              <a:gd name="connsiteY24" fmla="*/ 1329281 h 1456872"/>
              <a:gd name="connsiteX25" fmla="*/ 365145 w 1407135"/>
              <a:gd name="connsiteY25" fmla="*/ 1339914 h 1456872"/>
              <a:gd name="connsiteX26" fmla="*/ 471470 w 1407135"/>
              <a:gd name="connsiteY26" fmla="*/ 1393076 h 1456872"/>
              <a:gd name="connsiteX27" fmla="*/ 514000 w 1407135"/>
              <a:gd name="connsiteY27" fmla="*/ 1414341 h 1456872"/>
              <a:gd name="connsiteX28" fmla="*/ 577796 w 1407135"/>
              <a:gd name="connsiteY28" fmla="*/ 1435607 h 1456872"/>
              <a:gd name="connsiteX29" fmla="*/ 609693 w 1407135"/>
              <a:gd name="connsiteY29" fmla="*/ 1446239 h 1456872"/>
              <a:gd name="connsiteX30" fmla="*/ 662856 w 1407135"/>
              <a:gd name="connsiteY30" fmla="*/ 1456872 h 1456872"/>
              <a:gd name="connsiteX31" fmla="*/ 1003098 w 1407135"/>
              <a:gd name="connsiteY31" fmla="*/ 1446239 h 1456872"/>
              <a:gd name="connsiteX32" fmla="*/ 1034996 w 1407135"/>
              <a:gd name="connsiteY32" fmla="*/ 1435607 h 1456872"/>
              <a:gd name="connsiteX33" fmla="*/ 1130689 w 1407135"/>
              <a:gd name="connsiteY33" fmla="*/ 1424974 h 1456872"/>
              <a:gd name="connsiteX34" fmla="*/ 1173219 w 1407135"/>
              <a:gd name="connsiteY34" fmla="*/ 1403709 h 1456872"/>
              <a:gd name="connsiteX35" fmla="*/ 1226382 w 1407135"/>
              <a:gd name="connsiteY35" fmla="*/ 1393076 h 1456872"/>
              <a:gd name="connsiteX36" fmla="*/ 1268912 w 1407135"/>
              <a:gd name="connsiteY36" fmla="*/ 1361179 h 1456872"/>
              <a:gd name="connsiteX37" fmla="*/ 1300810 w 1407135"/>
              <a:gd name="connsiteY37" fmla="*/ 1339914 h 1456872"/>
              <a:gd name="connsiteX38" fmla="*/ 1343340 w 1407135"/>
              <a:gd name="connsiteY38" fmla="*/ 1286751 h 1456872"/>
              <a:gd name="connsiteX39" fmla="*/ 1375238 w 1407135"/>
              <a:gd name="connsiteY39" fmla="*/ 1233588 h 1456872"/>
              <a:gd name="connsiteX40" fmla="*/ 1385870 w 1407135"/>
              <a:gd name="connsiteY40" fmla="*/ 1201690 h 1456872"/>
              <a:gd name="connsiteX41" fmla="*/ 1396503 w 1407135"/>
              <a:gd name="connsiteY41" fmla="*/ 1148527 h 1456872"/>
              <a:gd name="connsiteX42" fmla="*/ 1407135 w 1407135"/>
              <a:gd name="connsiteY42" fmla="*/ 1105997 h 1456872"/>
              <a:gd name="connsiteX43" fmla="*/ 1396503 w 1407135"/>
              <a:gd name="connsiteY43" fmla="*/ 861448 h 1456872"/>
              <a:gd name="connsiteX44" fmla="*/ 1364605 w 1407135"/>
              <a:gd name="connsiteY44" fmla="*/ 765755 h 1456872"/>
              <a:gd name="connsiteX45" fmla="*/ 1343340 w 1407135"/>
              <a:gd name="connsiteY45" fmla="*/ 691327 h 1456872"/>
              <a:gd name="connsiteX46" fmla="*/ 1322075 w 1407135"/>
              <a:gd name="connsiteY46" fmla="*/ 627532 h 1456872"/>
              <a:gd name="connsiteX47" fmla="*/ 1300810 w 1407135"/>
              <a:gd name="connsiteY47" fmla="*/ 585002 h 1456872"/>
              <a:gd name="connsiteX48" fmla="*/ 1258279 w 1407135"/>
              <a:gd name="connsiteY48" fmla="*/ 499941 h 1456872"/>
              <a:gd name="connsiteX49" fmla="*/ 1226382 w 1407135"/>
              <a:gd name="connsiteY49" fmla="*/ 436146 h 1456872"/>
              <a:gd name="connsiteX50" fmla="*/ 1205117 w 1407135"/>
              <a:gd name="connsiteY50" fmla="*/ 372351 h 1456872"/>
              <a:gd name="connsiteX51" fmla="*/ 1162586 w 1407135"/>
              <a:gd name="connsiteY51" fmla="*/ 319188 h 1456872"/>
              <a:gd name="connsiteX52" fmla="*/ 1066893 w 1407135"/>
              <a:gd name="connsiteY52" fmla="*/ 202230 h 1456872"/>
              <a:gd name="connsiteX53" fmla="*/ 1003098 w 1407135"/>
              <a:gd name="connsiteY53" fmla="*/ 149067 h 1456872"/>
              <a:gd name="connsiteX54" fmla="*/ 939303 w 1407135"/>
              <a:gd name="connsiteY54" fmla="*/ 106537 h 1456872"/>
              <a:gd name="connsiteX55" fmla="*/ 875507 w 1407135"/>
              <a:gd name="connsiteY55" fmla="*/ 74639 h 1456872"/>
              <a:gd name="connsiteX56" fmla="*/ 832977 w 1407135"/>
              <a:gd name="connsiteY56" fmla="*/ 53374 h 1456872"/>
              <a:gd name="connsiteX57" fmla="*/ 769182 w 1407135"/>
              <a:gd name="connsiteY57" fmla="*/ 32109 h 1456872"/>
              <a:gd name="connsiteX58" fmla="*/ 705386 w 1407135"/>
              <a:gd name="connsiteY58" fmla="*/ 10844 h 1456872"/>
              <a:gd name="connsiteX59" fmla="*/ 662856 w 1407135"/>
              <a:gd name="connsiteY59" fmla="*/ 211 h 145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407135" h="1456872">
                <a:moveTo>
                  <a:pt x="662856" y="211"/>
                </a:moveTo>
                <a:cubicBezTo>
                  <a:pt x="645135" y="1983"/>
                  <a:pt x="620127" y="13816"/>
                  <a:pt x="599061" y="21476"/>
                </a:cubicBezTo>
                <a:cubicBezTo>
                  <a:pt x="567723" y="32871"/>
                  <a:pt x="532622" y="47290"/>
                  <a:pt x="503368" y="64007"/>
                </a:cubicBezTo>
                <a:cubicBezTo>
                  <a:pt x="492273" y="70347"/>
                  <a:pt x="482306" y="78499"/>
                  <a:pt x="471470" y="85272"/>
                </a:cubicBezTo>
                <a:cubicBezTo>
                  <a:pt x="453945" y="96225"/>
                  <a:pt x="435832" y="106216"/>
                  <a:pt x="418307" y="117169"/>
                </a:cubicBezTo>
                <a:cubicBezTo>
                  <a:pt x="407471" y="123942"/>
                  <a:pt x="397839" y="132719"/>
                  <a:pt x="386410" y="138434"/>
                </a:cubicBezTo>
                <a:cubicBezTo>
                  <a:pt x="371156" y="146061"/>
                  <a:pt x="325609" y="156293"/>
                  <a:pt x="311982" y="159700"/>
                </a:cubicBezTo>
                <a:cubicBezTo>
                  <a:pt x="301349" y="170332"/>
                  <a:pt x="289710" y="180046"/>
                  <a:pt x="280084" y="191597"/>
                </a:cubicBezTo>
                <a:cubicBezTo>
                  <a:pt x="271903" y="201414"/>
                  <a:pt x="268436" y="215080"/>
                  <a:pt x="258819" y="223495"/>
                </a:cubicBezTo>
                <a:cubicBezTo>
                  <a:pt x="239585" y="240325"/>
                  <a:pt x="213096" y="247953"/>
                  <a:pt x="195024" y="266025"/>
                </a:cubicBezTo>
                <a:cubicBezTo>
                  <a:pt x="155812" y="305237"/>
                  <a:pt x="144041" y="310057"/>
                  <a:pt x="120596" y="351086"/>
                </a:cubicBezTo>
                <a:cubicBezTo>
                  <a:pt x="112732" y="364848"/>
                  <a:pt x="105575" y="379048"/>
                  <a:pt x="99331" y="393616"/>
                </a:cubicBezTo>
                <a:cubicBezTo>
                  <a:pt x="94916" y="403918"/>
                  <a:pt x="93710" y="415489"/>
                  <a:pt x="88698" y="425514"/>
                </a:cubicBezTo>
                <a:cubicBezTo>
                  <a:pt x="82983" y="436943"/>
                  <a:pt x="73148" y="445982"/>
                  <a:pt x="67433" y="457411"/>
                </a:cubicBezTo>
                <a:cubicBezTo>
                  <a:pt x="62421" y="467436"/>
                  <a:pt x="59879" y="478532"/>
                  <a:pt x="56800" y="489309"/>
                </a:cubicBezTo>
                <a:cubicBezTo>
                  <a:pt x="52256" y="505213"/>
                  <a:pt x="44035" y="546738"/>
                  <a:pt x="35535" y="563737"/>
                </a:cubicBezTo>
                <a:cubicBezTo>
                  <a:pt x="29820" y="575166"/>
                  <a:pt x="21358" y="585002"/>
                  <a:pt x="14270" y="595634"/>
                </a:cubicBezTo>
                <a:cubicBezTo>
                  <a:pt x="-6640" y="762922"/>
                  <a:pt x="-2778" y="695009"/>
                  <a:pt x="14270" y="967774"/>
                </a:cubicBezTo>
                <a:cubicBezTo>
                  <a:pt x="15397" y="985811"/>
                  <a:pt x="17425" y="1004485"/>
                  <a:pt x="24903" y="1020937"/>
                </a:cubicBezTo>
                <a:cubicBezTo>
                  <a:pt x="35479" y="1044204"/>
                  <a:pt x="53256" y="1063467"/>
                  <a:pt x="67433" y="1084732"/>
                </a:cubicBezTo>
                <a:lnTo>
                  <a:pt x="109963" y="1148527"/>
                </a:lnTo>
                <a:cubicBezTo>
                  <a:pt x="117051" y="1159160"/>
                  <a:pt x="122192" y="1171389"/>
                  <a:pt x="131228" y="1180425"/>
                </a:cubicBezTo>
                <a:cubicBezTo>
                  <a:pt x="224427" y="1273624"/>
                  <a:pt x="106198" y="1159566"/>
                  <a:pt x="195024" y="1233588"/>
                </a:cubicBezTo>
                <a:cubicBezTo>
                  <a:pt x="248121" y="1277836"/>
                  <a:pt x="202761" y="1257433"/>
                  <a:pt x="258819" y="1276118"/>
                </a:cubicBezTo>
                <a:cubicBezTo>
                  <a:pt x="268456" y="1283346"/>
                  <a:pt x="317696" y="1321505"/>
                  <a:pt x="333247" y="1329281"/>
                </a:cubicBezTo>
                <a:cubicBezTo>
                  <a:pt x="343272" y="1334293"/>
                  <a:pt x="354512" y="1336370"/>
                  <a:pt x="365145" y="1339914"/>
                </a:cubicBezTo>
                <a:cubicBezTo>
                  <a:pt x="468092" y="1417123"/>
                  <a:pt x="337124" y="1325903"/>
                  <a:pt x="471470" y="1393076"/>
                </a:cubicBezTo>
                <a:cubicBezTo>
                  <a:pt x="485647" y="1400164"/>
                  <a:pt x="499284" y="1408454"/>
                  <a:pt x="514000" y="1414341"/>
                </a:cubicBezTo>
                <a:cubicBezTo>
                  <a:pt x="534812" y="1422666"/>
                  <a:pt x="556531" y="1428518"/>
                  <a:pt x="577796" y="1435607"/>
                </a:cubicBezTo>
                <a:cubicBezTo>
                  <a:pt x="588428" y="1439151"/>
                  <a:pt x="598703" y="1444041"/>
                  <a:pt x="609693" y="1446239"/>
                </a:cubicBezTo>
                <a:lnTo>
                  <a:pt x="662856" y="1456872"/>
                </a:lnTo>
                <a:cubicBezTo>
                  <a:pt x="776270" y="1453328"/>
                  <a:pt x="889813" y="1452712"/>
                  <a:pt x="1003098" y="1446239"/>
                </a:cubicBezTo>
                <a:cubicBezTo>
                  <a:pt x="1014287" y="1445600"/>
                  <a:pt x="1023941" y="1437450"/>
                  <a:pt x="1034996" y="1435607"/>
                </a:cubicBezTo>
                <a:cubicBezTo>
                  <a:pt x="1066653" y="1430331"/>
                  <a:pt x="1098791" y="1428518"/>
                  <a:pt x="1130689" y="1424974"/>
                </a:cubicBezTo>
                <a:cubicBezTo>
                  <a:pt x="1144866" y="1417886"/>
                  <a:pt x="1158182" y="1408721"/>
                  <a:pt x="1173219" y="1403709"/>
                </a:cubicBezTo>
                <a:cubicBezTo>
                  <a:pt x="1190364" y="1397994"/>
                  <a:pt x="1209868" y="1400416"/>
                  <a:pt x="1226382" y="1393076"/>
                </a:cubicBezTo>
                <a:cubicBezTo>
                  <a:pt x="1242575" y="1385879"/>
                  <a:pt x="1254492" y="1371479"/>
                  <a:pt x="1268912" y="1361179"/>
                </a:cubicBezTo>
                <a:cubicBezTo>
                  <a:pt x="1279311" y="1353752"/>
                  <a:pt x="1290831" y="1347897"/>
                  <a:pt x="1300810" y="1339914"/>
                </a:cubicBezTo>
                <a:cubicBezTo>
                  <a:pt x="1322451" y="1322601"/>
                  <a:pt x="1327552" y="1310432"/>
                  <a:pt x="1343340" y="1286751"/>
                </a:cubicBezTo>
                <a:cubicBezTo>
                  <a:pt x="1373459" y="1196390"/>
                  <a:pt x="1331452" y="1306563"/>
                  <a:pt x="1375238" y="1233588"/>
                </a:cubicBezTo>
                <a:cubicBezTo>
                  <a:pt x="1381004" y="1223977"/>
                  <a:pt x="1383152" y="1212563"/>
                  <a:pt x="1385870" y="1201690"/>
                </a:cubicBezTo>
                <a:cubicBezTo>
                  <a:pt x="1390253" y="1184158"/>
                  <a:pt x="1392583" y="1166169"/>
                  <a:pt x="1396503" y="1148527"/>
                </a:cubicBezTo>
                <a:cubicBezTo>
                  <a:pt x="1399673" y="1134262"/>
                  <a:pt x="1403591" y="1120174"/>
                  <a:pt x="1407135" y="1105997"/>
                </a:cubicBezTo>
                <a:cubicBezTo>
                  <a:pt x="1403591" y="1024481"/>
                  <a:pt x="1404899" y="942608"/>
                  <a:pt x="1396503" y="861448"/>
                </a:cubicBezTo>
                <a:cubicBezTo>
                  <a:pt x="1396503" y="861445"/>
                  <a:pt x="1369922" y="781705"/>
                  <a:pt x="1364605" y="765755"/>
                </a:cubicBezTo>
                <a:cubicBezTo>
                  <a:pt x="1328879" y="658581"/>
                  <a:pt x="1383383" y="824807"/>
                  <a:pt x="1343340" y="691327"/>
                </a:cubicBezTo>
                <a:cubicBezTo>
                  <a:pt x="1336899" y="669857"/>
                  <a:pt x="1329163" y="648797"/>
                  <a:pt x="1322075" y="627532"/>
                </a:cubicBezTo>
                <a:cubicBezTo>
                  <a:pt x="1317063" y="612495"/>
                  <a:pt x="1306697" y="599718"/>
                  <a:pt x="1300810" y="585002"/>
                </a:cubicBezTo>
                <a:cubicBezTo>
                  <a:pt x="1268230" y="503552"/>
                  <a:pt x="1299038" y="540700"/>
                  <a:pt x="1258279" y="499941"/>
                </a:cubicBezTo>
                <a:cubicBezTo>
                  <a:pt x="1219507" y="383621"/>
                  <a:pt x="1281342" y="559807"/>
                  <a:pt x="1226382" y="436146"/>
                </a:cubicBezTo>
                <a:cubicBezTo>
                  <a:pt x="1217278" y="415663"/>
                  <a:pt x="1212205" y="393616"/>
                  <a:pt x="1205117" y="372351"/>
                </a:cubicBezTo>
                <a:cubicBezTo>
                  <a:pt x="1194708" y="341123"/>
                  <a:pt x="1180010" y="342420"/>
                  <a:pt x="1162586" y="319188"/>
                </a:cubicBezTo>
                <a:cubicBezTo>
                  <a:pt x="1077930" y="206315"/>
                  <a:pt x="1165805" y="301143"/>
                  <a:pt x="1066893" y="202230"/>
                </a:cubicBezTo>
                <a:cubicBezTo>
                  <a:pt x="973703" y="109039"/>
                  <a:pt x="1091918" y="223083"/>
                  <a:pt x="1003098" y="149067"/>
                </a:cubicBezTo>
                <a:cubicBezTo>
                  <a:pt x="950001" y="104819"/>
                  <a:pt x="995359" y="125222"/>
                  <a:pt x="939303" y="106537"/>
                </a:cubicBezTo>
                <a:cubicBezTo>
                  <a:pt x="878003" y="65671"/>
                  <a:pt x="937136" y="101052"/>
                  <a:pt x="875507" y="74639"/>
                </a:cubicBezTo>
                <a:cubicBezTo>
                  <a:pt x="860939" y="68395"/>
                  <a:pt x="847693" y="59261"/>
                  <a:pt x="832977" y="53374"/>
                </a:cubicBezTo>
                <a:cubicBezTo>
                  <a:pt x="812165" y="45049"/>
                  <a:pt x="790447" y="39197"/>
                  <a:pt x="769182" y="32109"/>
                </a:cubicBezTo>
                <a:lnTo>
                  <a:pt x="705386" y="10844"/>
                </a:lnTo>
                <a:cubicBezTo>
                  <a:pt x="697868" y="8338"/>
                  <a:pt x="680577" y="-1561"/>
                  <a:pt x="662856" y="211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6018028" y="4004363"/>
            <a:ext cx="1903228" cy="2201678"/>
          </a:xfrm>
          <a:custGeom>
            <a:avLst/>
            <a:gdLst>
              <a:gd name="connsiteX0" fmla="*/ 754912 w 1903228"/>
              <a:gd name="connsiteY0" fmla="*/ 739 h 2201678"/>
              <a:gd name="connsiteX1" fmla="*/ 701749 w 1903228"/>
              <a:gd name="connsiteY1" fmla="*/ 22004 h 2201678"/>
              <a:gd name="connsiteX2" fmla="*/ 637953 w 1903228"/>
              <a:gd name="connsiteY2" fmla="*/ 64534 h 2201678"/>
              <a:gd name="connsiteX3" fmla="*/ 595423 w 1903228"/>
              <a:gd name="connsiteY3" fmla="*/ 128329 h 2201678"/>
              <a:gd name="connsiteX4" fmla="*/ 574158 w 1903228"/>
              <a:gd name="connsiteY4" fmla="*/ 160227 h 2201678"/>
              <a:gd name="connsiteX5" fmla="*/ 542260 w 1903228"/>
              <a:gd name="connsiteY5" fmla="*/ 181492 h 2201678"/>
              <a:gd name="connsiteX6" fmla="*/ 489098 w 1903228"/>
              <a:gd name="connsiteY6" fmla="*/ 245287 h 2201678"/>
              <a:gd name="connsiteX7" fmla="*/ 435935 w 1903228"/>
              <a:gd name="connsiteY7" fmla="*/ 287818 h 2201678"/>
              <a:gd name="connsiteX8" fmla="*/ 404037 w 1903228"/>
              <a:gd name="connsiteY8" fmla="*/ 362246 h 2201678"/>
              <a:gd name="connsiteX9" fmla="*/ 361507 w 1903228"/>
              <a:gd name="connsiteY9" fmla="*/ 426041 h 2201678"/>
              <a:gd name="connsiteX10" fmla="*/ 340242 w 1903228"/>
              <a:gd name="connsiteY10" fmla="*/ 511101 h 2201678"/>
              <a:gd name="connsiteX11" fmla="*/ 308344 w 1903228"/>
              <a:gd name="connsiteY11" fmla="*/ 606794 h 2201678"/>
              <a:gd name="connsiteX12" fmla="*/ 287079 w 1903228"/>
              <a:gd name="connsiteY12" fmla="*/ 628060 h 2201678"/>
              <a:gd name="connsiteX13" fmla="*/ 255181 w 1903228"/>
              <a:gd name="connsiteY13" fmla="*/ 702487 h 2201678"/>
              <a:gd name="connsiteX14" fmla="*/ 233916 w 1903228"/>
              <a:gd name="connsiteY14" fmla="*/ 766283 h 2201678"/>
              <a:gd name="connsiteX15" fmla="*/ 180753 w 1903228"/>
              <a:gd name="connsiteY15" fmla="*/ 925771 h 2201678"/>
              <a:gd name="connsiteX16" fmla="*/ 159488 w 1903228"/>
              <a:gd name="connsiteY16" fmla="*/ 968301 h 2201678"/>
              <a:gd name="connsiteX17" fmla="*/ 138223 w 1903228"/>
              <a:gd name="connsiteY17" fmla="*/ 1032097 h 2201678"/>
              <a:gd name="connsiteX18" fmla="*/ 106325 w 1903228"/>
              <a:gd name="connsiteY18" fmla="*/ 1127790 h 2201678"/>
              <a:gd name="connsiteX19" fmla="*/ 95693 w 1903228"/>
              <a:gd name="connsiteY19" fmla="*/ 1159687 h 2201678"/>
              <a:gd name="connsiteX20" fmla="*/ 85060 w 1903228"/>
              <a:gd name="connsiteY20" fmla="*/ 1191585 h 2201678"/>
              <a:gd name="connsiteX21" fmla="*/ 53163 w 1903228"/>
              <a:gd name="connsiteY21" fmla="*/ 1329808 h 2201678"/>
              <a:gd name="connsiteX22" fmla="*/ 42530 w 1903228"/>
              <a:gd name="connsiteY22" fmla="*/ 1393604 h 2201678"/>
              <a:gd name="connsiteX23" fmla="*/ 31898 w 1903228"/>
              <a:gd name="connsiteY23" fmla="*/ 1425501 h 2201678"/>
              <a:gd name="connsiteX24" fmla="*/ 21265 w 1903228"/>
              <a:gd name="connsiteY24" fmla="*/ 1468032 h 2201678"/>
              <a:gd name="connsiteX25" fmla="*/ 0 w 1903228"/>
              <a:gd name="connsiteY25" fmla="*/ 1499929 h 2201678"/>
              <a:gd name="connsiteX26" fmla="*/ 10632 w 1903228"/>
              <a:gd name="connsiteY26" fmla="*/ 1850804 h 2201678"/>
              <a:gd name="connsiteX27" fmla="*/ 42530 w 1903228"/>
              <a:gd name="connsiteY27" fmla="*/ 1914599 h 2201678"/>
              <a:gd name="connsiteX28" fmla="*/ 63795 w 1903228"/>
              <a:gd name="connsiteY28" fmla="*/ 1957129 h 2201678"/>
              <a:gd name="connsiteX29" fmla="*/ 127591 w 1903228"/>
              <a:gd name="connsiteY29" fmla="*/ 2052822 h 2201678"/>
              <a:gd name="connsiteX30" fmla="*/ 170121 w 1903228"/>
              <a:gd name="connsiteY30" fmla="*/ 2074087 h 2201678"/>
              <a:gd name="connsiteX31" fmla="*/ 191386 w 1903228"/>
              <a:gd name="connsiteY31" fmla="*/ 2095353 h 2201678"/>
              <a:gd name="connsiteX32" fmla="*/ 265814 w 1903228"/>
              <a:gd name="connsiteY32" fmla="*/ 2116618 h 2201678"/>
              <a:gd name="connsiteX33" fmla="*/ 382772 w 1903228"/>
              <a:gd name="connsiteY33" fmla="*/ 2148515 h 2201678"/>
              <a:gd name="connsiteX34" fmla="*/ 552893 w 1903228"/>
              <a:gd name="connsiteY34" fmla="*/ 2169780 h 2201678"/>
              <a:gd name="connsiteX35" fmla="*/ 691116 w 1903228"/>
              <a:gd name="connsiteY35" fmla="*/ 2191046 h 2201678"/>
              <a:gd name="connsiteX36" fmla="*/ 967563 w 1903228"/>
              <a:gd name="connsiteY36" fmla="*/ 2201678 h 2201678"/>
              <a:gd name="connsiteX37" fmla="*/ 1488558 w 1903228"/>
              <a:gd name="connsiteY37" fmla="*/ 2191046 h 2201678"/>
              <a:gd name="connsiteX38" fmla="*/ 1531088 w 1903228"/>
              <a:gd name="connsiteY38" fmla="*/ 2180413 h 2201678"/>
              <a:gd name="connsiteX39" fmla="*/ 1605516 w 1903228"/>
              <a:gd name="connsiteY39" fmla="*/ 2169780 h 2201678"/>
              <a:gd name="connsiteX40" fmla="*/ 1658679 w 1903228"/>
              <a:gd name="connsiteY40" fmla="*/ 2148515 h 2201678"/>
              <a:gd name="connsiteX41" fmla="*/ 1690577 w 1903228"/>
              <a:gd name="connsiteY41" fmla="*/ 2137883 h 2201678"/>
              <a:gd name="connsiteX42" fmla="*/ 1754372 w 1903228"/>
              <a:gd name="connsiteY42" fmla="*/ 2105985 h 2201678"/>
              <a:gd name="connsiteX43" fmla="*/ 1807535 w 1903228"/>
              <a:gd name="connsiteY43" fmla="*/ 2042190 h 2201678"/>
              <a:gd name="connsiteX44" fmla="*/ 1828800 w 1903228"/>
              <a:gd name="connsiteY44" fmla="*/ 2010292 h 2201678"/>
              <a:gd name="connsiteX45" fmla="*/ 1860698 w 1903228"/>
              <a:gd name="connsiteY45" fmla="*/ 1967762 h 2201678"/>
              <a:gd name="connsiteX46" fmla="*/ 1892595 w 1903228"/>
              <a:gd name="connsiteY46" fmla="*/ 1701948 h 2201678"/>
              <a:gd name="connsiteX47" fmla="*/ 1903228 w 1903228"/>
              <a:gd name="connsiteY47" fmla="*/ 1595622 h 2201678"/>
              <a:gd name="connsiteX48" fmla="*/ 1892595 w 1903228"/>
              <a:gd name="connsiteY48" fmla="*/ 1361706 h 2201678"/>
              <a:gd name="connsiteX49" fmla="*/ 1881963 w 1903228"/>
              <a:gd name="connsiteY49" fmla="*/ 1287278 h 2201678"/>
              <a:gd name="connsiteX50" fmla="*/ 1871330 w 1903228"/>
              <a:gd name="connsiteY50" fmla="*/ 1159687 h 2201678"/>
              <a:gd name="connsiteX51" fmla="*/ 1850065 w 1903228"/>
              <a:gd name="connsiteY51" fmla="*/ 925771 h 2201678"/>
              <a:gd name="connsiteX52" fmla="*/ 1807535 w 1903228"/>
              <a:gd name="connsiteY52" fmla="*/ 776915 h 2201678"/>
              <a:gd name="connsiteX53" fmla="*/ 1786270 w 1903228"/>
              <a:gd name="connsiteY53" fmla="*/ 745018 h 2201678"/>
              <a:gd name="connsiteX54" fmla="*/ 1765005 w 1903228"/>
              <a:gd name="connsiteY54" fmla="*/ 681222 h 2201678"/>
              <a:gd name="connsiteX55" fmla="*/ 1722474 w 1903228"/>
              <a:gd name="connsiteY55" fmla="*/ 617427 h 2201678"/>
              <a:gd name="connsiteX56" fmla="*/ 1690577 w 1903228"/>
              <a:gd name="connsiteY56" fmla="*/ 574897 h 2201678"/>
              <a:gd name="connsiteX57" fmla="*/ 1669312 w 1903228"/>
              <a:gd name="connsiteY57" fmla="*/ 532366 h 2201678"/>
              <a:gd name="connsiteX58" fmla="*/ 1626781 w 1903228"/>
              <a:gd name="connsiteY58" fmla="*/ 468571 h 2201678"/>
              <a:gd name="connsiteX59" fmla="*/ 1605516 w 1903228"/>
              <a:gd name="connsiteY59" fmla="*/ 436673 h 2201678"/>
              <a:gd name="connsiteX60" fmla="*/ 1573619 w 1903228"/>
              <a:gd name="connsiteY60" fmla="*/ 404776 h 2201678"/>
              <a:gd name="connsiteX61" fmla="*/ 1552353 w 1903228"/>
              <a:gd name="connsiteY61" fmla="*/ 372878 h 2201678"/>
              <a:gd name="connsiteX62" fmla="*/ 1520456 w 1903228"/>
              <a:gd name="connsiteY62" fmla="*/ 351613 h 2201678"/>
              <a:gd name="connsiteX63" fmla="*/ 1446028 w 1903228"/>
              <a:gd name="connsiteY63" fmla="*/ 287818 h 2201678"/>
              <a:gd name="connsiteX64" fmla="*/ 1424763 w 1903228"/>
              <a:gd name="connsiteY64" fmla="*/ 255920 h 2201678"/>
              <a:gd name="connsiteX65" fmla="*/ 1360967 w 1903228"/>
              <a:gd name="connsiteY65" fmla="*/ 213390 h 2201678"/>
              <a:gd name="connsiteX66" fmla="*/ 1329070 w 1903228"/>
              <a:gd name="connsiteY66" fmla="*/ 192125 h 2201678"/>
              <a:gd name="connsiteX67" fmla="*/ 1297172 w 1903228"/>
              <a:gd name="connsiteY67" fmla="*/ 181492 h 2201678"/>
              <a:gd name="connsiteX68" fmla="*/ 1254642 w 1903228"/>
              <a:gd name="connsiteY68" fmla="*/ 160227 h 2201678"/>
              <a:gd name="connsiteX69" fmla="*/ 1222744 w 1903228"/>
              <a:gd name="connsiteY69" fmla="*/ 138962 h 2201678"/>
              <a:gd name="connsiteX70" fmla="*/ 1158949 w 1903228"/>
              <a:gd name="connsiteY70" fmla="*/ 117697 h 2201678"/>
              <a:gd name="connsiteX71" fmla="*/ 1084521 w 1903228"/>
              <a:gd name="connsiteY71" fmla="*/ 96432 h 2201678"/>
              <a:gd name="connsiteX72" fmla="*/ 1010093 w 1903228"/>
              <a:gd name="connsiteY72" fmla="*/ 64534 h 2201678"/>
              <a:gd name="connsiteX73" fmla="*/ 935665 w 1903228"/>
              <a:gd name="connsiteY73" fmla="*/ 43269 h 2201678"/>
              <a:gd name="connsiteX74" fmla="*/ 893135 w 1903228"/>
              <a:gd name="connsiteY74" fmla="*/ 32636 h 2201678"/>
              <a:gd name="connsiteX75" fmla="*/ 861237 w 1903228"/>
              <a:gd name="connsiteY75" fmla="*/ 22004 h 2201678"/>
              <a:gd name="connsiteX76" fmla="*/ 818707 w 1903228"/>
              <a:gd name="connsiteY76" fmla="*/ 11371 h 2201678"/>
              <a:gd name="connsiteX77" fmla="*/ 754912 w 1903228"/>
              <a:gd name="connsiteY77" fmla="*/ 739 h 22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903228" h="2201678">
                <a:moveTo>
                  <a:pt x="754912" y="739"/>
                </a:moveTo>
                <a:cubicBezTo>
                  <a:pt x="735419" y="2511"/>
                  <a:pt x="718505" y="12865"/>
                  <a:pt x="701749" y="22004"/>
                </a:cubicBezTo>
                <a:cubicBezTo>
                  <a:pt x="679312" y="34242"/>
                  <a:pt x="637953" y="64534"/>
                  <a:pt x="637953" y="64534"/>
                </a:cubicBezTo>
                <a:cubicBezTo>
                  <a:pt x="619268" y="120592"/>
                  <a:pt x="639671" y="75232"/>
                  <a:pt x="595423" y="128329"/>
                </a:cubicBezTo>
                <a:cubicBezTo>
                  <a:pt x="587242" y="138146"/>
                  <a:pt x="583194" y="151191"/>
                  <a:pt x="574158" y="160227"/>
                </a:cubicBezTo>
                <a:cubicBezTo>
                  <a:pt x="565122" y="169263"/>
                  <a:pt x="552077" y="173311"/>
                  <a:pt x="542260" y="181492"/>
                </a:cubicBezTo>
                <a:cubicBezTo>
                  <a:pt x="496800" y="219375"/>
                  <a:pt x="522551" y="203471"/>
                  <a:pt x="489098" y="245287"/>
                </a:cubicBezTo>
                <a:cubicBezTo>
                  <a:pt x="471782" y="266931"/>
                  <a:pt x="459620" y="272028"/>
                  <a:pt x="435935" y="287818"/>
                </a:cubicBezTo>
                <a:cubicBezTo>
                  <a:pt x="424936" y="320814"/>
                  <a:pt x="423743" y="329402"/>
                  <a:pt x="404037" y="362246"/>
                </a:cubicBezTo>
                <a:cubicBezTo>
                  <a:pt x="390888" y="384161"/>
                  <a:pt x="361507" y="426041"/>
                  <a:pt x="361507" y="426041"/>
                </a:cubicBezTo>
                <a:lnTo>
                  <a:pt x="340242" y="511101"/>
                </a:lnTo>
                <a:cubicBezTo>
                  <a:pt x="340236" y="511124"/>
                  <a:pt x="313664" y="590834"/>
                  <a:pt x="308344" y="606794"/>
                </a:cubicBezTo>
                <a:cubicBezTo>
                  <a:pt x="305174" y="616304"/>
                  <a:pt x="294167" y="620971"/>
                  <a:pt x="287079" y="628060"/>
                </a:cubicBezTo>
                <a:cubicBezTo>
                  <a:pt x="258950" y="740572"/>
                  <a:pt x="297142" y="608075"/>
                  <a:pt x="255181" y="702487"/>
                </a:cubicBezTo>
                <a:cubicBezTo>
                  <a:pt x="246077" y="722971"/>
                  <a:pt x="241004" y="745018"/>
                  <a:pt x="233916" y="766283"/>
                </a:cubicBezTo>
                <a:lnTo>
                  <a:pt x="180753" y="925771"/>
                </a:lnTo>
                <a:cubicBezTo>
                  <a:pt x="175741" y="940808"/>
                  <a:pt x="165374" y="953585"/>
                  <a:pt x="159488" y="968301"/>
                </a:cubicBezTo>
                <a:cubicBezTo>
                  <a:pt x="151163" y="989113"/>
                  <a:pt x="145311" y="1010832"/>
                  <a:pt x="138223" y="1032097"/>
                </a:cubicBezTo>
                <a:lnTo>
                  <a:pt x="106325" y="1127790"/>
                </a:lnTo>
                <a:lnTo>
                  <a:pt x="95693" y="1159687"/>
                </a:lnTo>
                <a:lnTo>
                  <a:pt x="85060" y="1191585"/>
                </a:lnTo>
                <a:cubicBezTo>
                  <a:pt x="71258" y="1288203"/>
                  <a:pt x="82353" y="1242238"/>
                  <a:pt x="53163" y="1329808"/>
                </a:cubicBezTo>
                <a:cubicBezTo>
                  <a:pt x="46346" y="1350260"/>
                  <a:pt x="47207" y="1372559"/>
                  <a:pt x="42530" y="1393604"/>
                </a:cubicBezTo>
                <a:cubicBezTo>
                  <a:pt x="40099" y="1404545"/>
                  <a:pt x="34977" y="1414725"/>
                  <a:pt x="31898" y="1425501"/>
                </a:cubicBezTo>
                <a:cubicBezTo>
                  <a:pt x="27883" y="1439552"/>
                  <a:pt x="27022" y="1454600"/>
                  <a:pt x="21265" y="1468032"/>
                </a:cubicBezTo>
                <a:cubicBezTo>
                  <a:pt x="16231" y="1479777"/>
                  <a:pt x="7088" y="1489297"/>
                  <a:pt x="0" y="1499929"/>
                </a:cubicBezTo>
                <a:cubicBezTo>
                  <a:pt x="3544" y="1616887"/>
                  <a:pt x="4141" y="1733972"/>
                  <a:pt x="10632" y="1850804"/>
                </a:cubicBezTo>
                <a:cubicBezTo>
                  <a:pt x="12131" y="1877793"/>
                  <a:pt x="30070" y="1892794"/>
                  <a:pt x="42530" y="1914599"/>
                </a:cubicBezTo>
                <a:cubicBezTo>
                  <a:pt x="50394" y="1928361"/>
                  <a:pt x="55640" y="1943538"/>
                  <a:pt x="63795" y="1957129"/>
                </a:cubicBezTo>
                <a:cubicBezTo>
                  <a:pt x="63830" y="1957187"/>
                  <a:pt x="116939" y="2036845"/>
                  <a:pt x="127591" y="2052822"/>
                </a:cubicBezTo>
                <a:cubicBezTo>
                  <a:pt x="136383" y="2066010"/>
                  <a:pt x="155944" y="2066999"/>
                  <a:pt x="170121" y="2074087"/>
                </a:cubicBezTo>
                <a:cubicBezTo>
                  <a:pt x="177209" y="2081176"/>
                  <a:pt x="182790" y="2090195"/>
                  <a:pt x="191386" y="2095353"/>
                </a:cubicBezTo>
                <a:cubicBezTo>
                  <a:pt x="205660" y="2103918"/>
                  <a:pt x="253465" y="2111987"/>
                  <a:pt x="265814" y="2116618"/>
                </a:cubicBezTo>
                <a:cubicBezTo>
                  <a:pt x="359160" y="2151623"/>
                  <a:pt x="247747" y="2131637"/>
                  <a:pt x="382772" y="2148515"/>
                </a:cubicBezTo>
                <a:cubicBezTo>
                  <a:pt x="439567" y="2155614"/>
                  <a:pt x="496518" y="2159530"/>
                  <a:pt x="552893" y="2169780"/>
                </a:cubicBezTo>
                <a:cubicBezTo>
                  <a:pt x="645127" y="2186550"/>
                  <a:pt x="540119" y="2182418"/>
                  <a:pt x="691116" y="2191046"/>
                </a:cubicBezTo>
                <a:cubicBezTo>
                  <a:pt x="783183" y="2196307"/>
                  <a:pt x="875414" y="2198134"/>
                  <a:pt x="967563" y="2201678"/>
                </a:cubicBezTo>
                <a:lnTo>
                  <a:pt x="1488558" y="2191046"/>
                </a:lnTo>
                <a:cubicBezTo>
                  <a:pt x="1503161" y="2190495"/>
                  <a:pt x="1516711" y="2183027"/>
                  <a:pt x="1531088" y="2180413"/>
                </a:cubicBezTo>
                <a:cubicBezTo>
                  <a:pt x="1555745" y="2175930"/>
                  <a:pt x="1580707" y="2173324"/>
                  <a:pt x="1605516" y="2169780"/>
                </a:cubicBezTo>
                <a:cubicBezTo>
                  <a:pt x="1623237" y="2162692"/>
                  <a:pt x="1640808" y="2155216"/>
                  <a:pt x="1658679" y="2148515"/>
                </a:cubicBezTo>
                <a:cubicBezTo>
                  <a:pt x="1669173" y="2144580"/>
                  <a:pt x="1680552" y="2142895"/>
                  <a:pt x="1690577" y="2137883"/>
                </a:cubicBezTo>
                <a:cubicBezTo>
                  <a:pt x="1773031" y="2096657"/>
                  <a:pt x="1674188" y="2132714"/>
                  <a:pt x="1754372" y="2105985"/>
                </a:cubicBezTo>
                <a:cubicBezTo>
                  <a:pt x="1807169" y="2026788"/>
                  <a:pt x="1739312" y="2124057"/>
                  <a:pt x="1807535" y="2042190"/>
                </a:cubicBezTo>
                <a:cubicBezTo>
                  <a:pt x="1815716" y="2032373"/>
                  <a:pt x="1821372" y="2020691"/>
                  <a:pt x="1828800" y="2010292"/>
                </a:cubicBezTo>
                <a:cubicBezTo>
                  <a:pt x="1839100" y="1995872"/>
                  <a:pt x="1850065" y="1981939"/>
                  <a:pt x="1860698" y="1967762"/>
                </a:cubicBezTo>
                <a:cubicBezTo>
                  <a:pt x="1889579" y="1852233"/>
                  <a:pt x="1869348" y="1942166"/>
                  <a:pt x="1892595" y="1701948"/>
                </a:cubicBezTo>
                <a:cubicBezTo>
                  <a:pt x="1896026" y="1666495"/>
                  <a:pt x="1903228" y="1595622"/>
                  <a:pt x="1903228" y="1595622"/>
                </a:cubicBezTo>
                <a:cubicBezTo>
                  <a:pt x="1899684" y="1517650"/>
                  <a:pt x="1897965" y="1439574"/>
                  <a:pt x="1892595" y="1361706"/>
                </a:cubicBezTo>
                <a:cubicBezTo>
                  <a:pt x="1890871" y="1336704"/>
                  <a:pt x="1884587" y="1312201"/>
                  <a:pt x="1881963" y="1287278"/>
                </a:cubicBezTo>
                <a:cubicBezTo>
                  <a:pt x="1877495" y="1244835"/>
                  <a:pt x="1874266" y="1202264"/>
                  <a:pt x="1871330" y="1159687"/>
                </a:cubicBezTo>
                <a:cubicBezTo>
                  <a:pt x="1861680" y="1019767"/>
                  <a:pt x="1871923" y="1020488"/>
                  <a:pt x="1850065" y="925771"/>
                </a:cubicBezTo>
                <a:cubicBezTo>
                  <a:pt x="1830038" y="838990"/>
                  <a:pt x="1832922" y="853079"/>
                  <a:pt x="1807535" y="776915"/>
                </a:cubicBezTo>
                <a:cubicBezTo>
                  <a:pt x="1803494" y="764792"/>
                  <a:pt x="1791460" y="756695"/>
                  <a:pt x="1786270" y="745018"/>
                </a:cubicBezTo>
                <a:cubicBezTo>
                  <a:pt x="1777166" y="724534"/>
                  <a:pt x="1777439" y="699873"/>
                  <a:pt x="1765005" y="681222"/>
                </a:cubicBezTo>
                <a:cubicBezTo>
                  <a:pt x="1750828" y="659957"/>
                  <a:pt x="1737808" y="637873"/>
                  <a:pt x="1722474" y="617427"/>
                </a:cubicBezTo>
                <a:cubicBezTo>
                  <a:pt x="1711842" y="603250"/>
                  <a:pt x="1699969" y="589924"/>
                  <a:pt x="1690577" y="574897"/>
                </a:cubicBezTo>
                <a:cubicBezTo>
                  <a:pt x="1682176" y="561456"/>
                  <a:pt x="1677467" y="545957"/>
                  <a:pt x="1669312" y="532366"/>
                </a:cubicBezTo>
                <a:cubicBezTo>
                  <a:pt x="1656163" y="510451"/>
                  <a:pt x="1640958" y="489836"/>
                  <a:pt x="1626781" y="468571"/>
                </a:cubicBezTo>
                <a:lnTo>
                  <a:pt x="1605516" y="436673"/>
                </a:lnTo>
                <a:cubicBezTo>
                  <a:pt x="1597175" y="424162"/>
                  <a:pt x="1583245" y="416327"/>
                  <a:pt x="1573619" y="404776"/>
                </a:cubicBezTo>
                <a:cubicBezTo>
                  <a:pt x="1565438" y="394959"/>
                  <a:pt x="1561389" y="381914"/>
                  <a:pt x="1552353" y="372878"/>
                </a:cubicBezTo>
                <a:cubicBezTo>
                  <a:pt x="1543317" y="363842"/>
                  <a:pt x="1530273" y="359794"/>
                  <a:pt x="1520456" y="351613"/>
                </a:cubicBezTo>
                <a:cubicBezTo>
                  <a:pt x="1387196" y="240562"/>
                  <a:pt x="1605275" y="407251"/>
                  <a:pt x="1446028" y="287818"/>
                </a:cubicBezTo>
                <a:cubicBezTo>
                  <a:pt x="1438940" y="277185"/>
                  <a:pt x="1434380" y="264335"/>
                  <a:pt x="1424763" y="255920"/>
                </a:cubicBezTo>
                <a:cubicBezTo>
                  <a:pt x="1405529" y="239090"/>
                  <a:pt x="1382232" y="227567"/>
                  <a:pt x="1360967" y="213390"/>
                </a:cubicBezTo>
                <a:lnTo>
                  <a:pt x="1329070" y="192125"/>
                </a:lnTo>
                <a:cubicBezTo>
                  <a:pt x="1319745" y="185908"/>
                  <a:pt x="1307474" y="185907"/>
                  <a:pt x="1297172" y="181492"/>
                </a:cubicBezTo>
                <a:cubicBezTo>
                  <a:pt x="1282604" y="175248"/>
                  <a:pt x="1268404" y="168091"/>
                  <a:pt x="1254642" y="160227"/>
                </a:cubicBezTo>
                <a:cubicBezTo>
                  <a:pt x="1243547" y="153887"/>
                  <a:pt x="1234421" y="144152"/>
                  <a:pt x="1222744" y="138962"/>
                </a:cubicBezTo>
                <a:cubicBezTo>
                  <a:pt x="1202261" y="129858"/>
                  <a:pt x="1180214" y="124785"/>
                  <a:pt x="1158949" y="117697"/>
                </a:cubicBezTo>
                <a:cubicBezTo>
                  <a:pt x="1113184" y="102442"/>
                  <a:pt x="1137929" y="109783"/>
                  <a:pt x="1084521" y="96432"/>
                </a:cubicBezTo>
                <a:cubicBezTo>
                  <a:pt x="1049479" y="61388"/>
                  <a:pt x="1074887" y="78932"/>
                  <a:pt x="1010093" y="64534"/>
                </a:cubicBezTo>
                <a:cubicBezTo>
                  <a:pt x="935334" y="47921"/>
                  <a:pt x="997806" y="61023"/>
                  <a:pt x="935665" y="43269"/>
                </a:cubicBezTo>
                <a:cubicBezTo>
                  <a:pt x="921614" y="39255"/>
                  <a:pt x="907186" y="36650"/>
                  <a:pt x="893135" y="32636"/>
                </a:cubicBezTo>
                <a:cubicBezTo>
                  <a:pt x="882358" y="29557"/>
                  <a:pt x="872014" y="25083"/>
                  <a:pt x="861237" y="22004"/>
                </a:cubicBezTo>
                <a:cubicBezTo>
                  <a:pt x="847186" y="17990"/>
                  <a:pt x="832758" y="15385"/>
                  <a:pt x="818707" y="11371"/>
                </a:cubicBezTo>
                <a:cubicBezTo>
                  <a:pt x="777572" y="-382"/>
                  <a:pt x="774405" y="-1033"/>
                  <a:pt x="754912" y="739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3829124" y="6309320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dirty="0" smtClean="0"/>
              <a:t>Identical Parents</a:t>
            </a:r>
            <a:endParaRPr lang="en-US" altLang="zh-CN" b="1" dirty="0"/>
          </a:p>
        </p:txBody>
      </p:sp>
      <p:sp>
        <p:nvSpPr>
          <p:cNvPr id="102" name="左右箭头 101"/>
          <p:cNvSpPr/>
          <p:nvPr/>
        </p:nvSpPr>
        <p:spPr>
          <a:xfrm rot="1821317">
            <a:off x="4626435" y="3868394"/>
            <a:ext cx="1832699" cy="27333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10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Crossover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73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373216"/>
            <a:ext cx="1215578" cy="121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2411760" y="6309320"/>
            <a:ext cx="43348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dirty="0"/>
              <a:t>Identical </a:t>
            </a:r>
            <a:r>
              <a:rPr lang="en-AU" altLang="zh-CN" b="1" dirty="0" smtClean="0"/>
              <a:t>Parents </a:t>
            </a:r>
            <a:r>
              <a:rPr lang="en-AU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 Different Children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/>
              <p:cNvSpPr/>
              <p:nvPr/>
            </p:nvSpPr>
            <p:spPr>
              <a:xfrm>
                <a:off x="3131840" y="2132856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椭圆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132856"/>
                <a:ext cx="288032" cy="288032"/>
              </a:xfrm>
              <a:prstGeom prst="ellipse">
                <a:avLst/>
              </a:prstGeom>
              <a:blipFill rotWithShape="1">
                <a:blip r:embed="rId3" cstate="print"/>
                <a:stretch>
                  <a:fillRect l="-14000" r="-12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/>
          <p:nvPr/>
        </p:nvSpPr>
        <p:spPr>
          <a:xfrm>
            <a:off x="2555776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6660232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*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直接连接符 9"/>
          <p:cNvCxnSpPr>
            <a:stCxn id="7" idx="3"/>
            <a:endCxn id="8" idx="7"/>
          </p:cNvCxnSpPr>
          <p:nvPr/>
        </p:nvCxnSpPr>
        <p:spPr>
          <a:xfrm flipH="1">
            <a:off x="2801627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5"/>
            <a:endCxn id="54" idx="1"/>
          </p:cNvCxnSpPr>
          <p:nvPr/>
        </p:nvCxnSpPr>
        <p:spPr>
          <a:xfrm>
            <a:off x="3377691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/>
              <p:cNvSpPr/>
              <p:nvPr/>
            </p:nvSpPr>
            <p:spPr>
              <a:xfrm>
                <a:off x="2195736" y="3140968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椭圆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140968"/>
                <a:ext cx="288032" cy="288032"/>
              </a:xfrm>
              <a:prstGeom prst="ellipse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/>
          <p:cNvSpPr/>
          <p:nvPr/>
        </p:nvSpPr>
        <p:spPr>
          <a:xfrm>
            <a:off x="2915816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/>
          <p:cNvCxnSpPr>
            <a:stCxn id="8" idx="3"/>
            <a:endCxn id="12" idx="0"/>
          </p:cNvCxnSpPr>
          <p:nvPr/>
        </p:nvCxnSpPr>
        <p:spPr>
          <a:xfrm flipH="1">
            <a:off x="2339752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5"/>
            <a:endCxn id="13" idx="0"/>
          </p:cNvCxnSpPr>
          <p:nvPr/>
        </p:nvCxnSpPr>
        <p:spPr>
          <a:xfrm>
            <a:off x="2801627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195736" y="37170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直接连接符 16"/>
          <p:cNvCxnSpPr>
            <a:stCxn id="12" idx="4"/>
            <a:endCxn id="16" idx="0"/>
          </p:cNvCxnSpPr>
          <p:nvPr/>
        </p:nvCxnSpPr>
        <p:spPr>
          <a:xfrm>
            <a:off x="2339752" y="342900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763688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87824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>
            <a:stCxn id="16" idx="3"/>
            <a:endCxn id="18" idx="7"/>
          </p:cNvCxnSpPr>
          <p:nvPr/>
        </p:nvCxnSpPr>
        <p:spPr>
          <a:xfrm flipH="1">
            <a:off x="2009539" y="3962883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6" idx="5"/>
            <a:endCxn id="19" idx="1"/>
          </p:cNvCxnSpPr>
          <p:nvPr/>
        </p:nvCxnSpPr>
        <p:spPr>
          <a:xfrm>
            <a:off x="2441587" y="3962883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475656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3" name="直接连接符 22"/>
          <p:cNvCxnSpPr>
            <a:stCxn id="18" idx="3"/>
            <a:endCxn id="22" idx="0"/>
          </p:cNvCxnSpPr>
          <p:nvPr/>
        </p:nvCxnSpPr>
        <p:spPr>
          <a:xfrm flipH="1">
            <a:off x="1619672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051720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>
            <a:stCxn id="18" idx="5"/>
            <a:endCxn id="24" idx="0"/>
          </p:cNvCxnSpPr>
          <p:nvPr/>
        </p:nvCxnSpPr>
        <p:spPr>
          <a:xfrm>
            <a:off x="2009539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2627784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419872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接连接符 27"/>
          <p:cNvCxnSpPr>
            <a:stCxn id="19" idx="3"/>
            <a:endCxn id="26" idx="7"/>
          </p:cNvCxnSpPr>
          <p:nvPr/>
        </p:nvCxnSpPr>
        <p:spPr>
          <a:xfrm flipH="1">
            <a:off x="2873635" y="4538947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9" idx="5"/>
            <a:endCxn id="27" idx="1"/>
          </p:cNvCxnSpPr>
          <p:nvPr/>
        </p:nvCxnSpPr>
        <p:spPr>
          <a:xfrm>
            <a:off x="3233675" y="4538947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411760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843808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2" name="直接连接符 31"/>
          <p:cNvCxnSpPr>
            <a:stCxn id="26" idx="3"/>
            <a:endCxn id="30" idx="0"/>
          </p:cNvCxnSpPr>
          <p:nvPr/>
        </p:nvCxnSpPr>
        <p:spPr>
          <a:xfrm flipH="1">
            <a:off x="2555776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6" idx="5"/>
            <a:endCxn id="31" idx="0"/>
          </p:cNvCxnSpPr>
          <p:nvPr/>
        </p:nvCxnSpPr>
        <p:spPr>
          <a:xfrm>
            <a:off x="2873635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3203848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635896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c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6" name="直接连接符 35"/>
          <p:cNvCxnSpPr>
            <a:endCxn id="34" idx="0"/>
          </p:cNvCxnSpPr>
          <p:nvPr/>
        </p:nvCxnSpPr>
        <p:spPr>
          <a:xfrm flipH="1">
            <a:off x="3347864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35" idx="0"/>
          </p:cNvCxnSpPr>
          <p:nvPr/>
        </p:nvCxnSpPr>
        <p:spPr>
          <a:xfrm>
            <a:off x="3665723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300192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2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020272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a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cxnSp>
        <p:nvCxnSpPr>
          <p:cNvPr id="40" name="直接连接符 39"/>
          <p:cNvCxnSpPr>
            <a:endCxn id="38" idx="0"/>
          </p:cNvCxnSpPr>
          <p:nvPr/>
        </p:nvCxnSpPr>
        <p:spPr>
          <a:xfrm flipH="1">
            <a:off x="6444208" y="4538947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39" idx="0"/>
          </p:cNvCxnSpPr>
          <p:nvPr/>
        </p:nvCxnSpPr>
        <p:spPr>
          <a:xfrm>
            <a:off x="6906083" y="4538947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椭圆 41"/>
              <p:cNvSpPr/>
              <p:nvPr/>
            </p:nvSpPr>
            <p:spPr>
              <a:xfrm>
                <a:off x="6804248" y="2132856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椭圆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132856"/>
                <a:ext cx="288032" cy="288032"/>
              </a:xfrm>
              <a:prstGeom prst="ellipse">
                <a:avLst/>
              </a:prstGeom>
              <a:blipFill rotWithShape="1">
                <a:blip r:embed="rId5" cstate="print"/>
                <a:stretch>
                  <a:fillRect l="-12000" r="-14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/>
          <p:cNvSpPr/>
          <p:nvPr/>
        </p:nvSpPr>
        <p:spPr>
          <a:xfrm>
            <a:off x="6228184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380312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45" name="直接连接符 44"/>
          <p:cNvCxnSpPr>
            <a:stCxn id="42" idx="3"/>
            <a:endCxn id="43" idx="7"/>
          </p:cNvCxnSpPr>
          <p:nvPr/>
        </p:nvCxnSpPr>
        <p:spPr>
          <a:xfrm flipH="1">
            <a:off x="6474035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42" idx="5"/>
            <a:endCxn id="44" idx="1"/>
          </p:cNvCxnSpPr>
          <p:nvPr/>
        </p:nvCxnSpPr>
        <p:spPr>
          <a:xfrm>
            <a:off x="7050099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椭圆 46"/>
              <p:cNvSpPr/>
              <p:nvPr/>
            </p:nvSpPr>
            <p:spPr>
              <a:xfrm>
                <a:off x="5868144" y="3140968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椭圆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140968"/>
                <a:ext cx="288032" cy="288032"/>
              </a:xfrm>
              <a:prstGeom prst="ellipse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/>
          <p:cNvSpPr/>
          <p:nvPr/>
        </p:nvSpPr>
        <p:spPr>
          <a:xfrm>
            <a:off x="6588224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49" name="直接连接符 48"/>
          <p:cNvCxnSpPr>
            <a:stCxn id="43" idx="3"/>
            <a:endCxn id="47" idx="0"/>
          </p:cNvCxnSpPr>
          <p:nvPr/>
        </p:nvCxnSpPr>
        <p:spPr>
          <a:xfrm flipH="1">
            <a:off x="6012160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43" idx="5"/>
            <a:endCxn id="48" idx="0"/>
          </p:cNvCxnSpPr>
          <p:nvPr/>
        </p:nvCxnSpPr>
        <p:spPr>
          <a:xfrm>
            <a:off x="6474035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5868144" y="37170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52" name="直接连接符 51"/>
          <p:cNvCxnSpPr>
            <a:stCxn id="47" idx="4"/>
            <a:endCxn id="51" idx="0"/>
          </p:cNvCxnSpPr>
          <p:nvPr/>
        </p:nvCxnSpPr>
        <p:spPr>
          <a:xfrm>
            <a:off x="6012160" y="342900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5436096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707904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*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cxnSp>
        <p:nvCxnSpPr>
          <p:cNvPr id="55" name="直接连接符 54"/>
          <p:cNvCxnSpPr>
            <a:stCxn id="51" idx="3"/>
            <a:endCxn id="53" idx="7"/>
          </p:cNvCxnSpPr>
          <p:nvPr/>
        </p:nvCxnSpPr>
        <p:spPr>
          <a:xfrm flipH="1">
            <a:off x="5681947" y="3962883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1" idx="5"/>
            <a:endCxn id="9" idx="1"/>
          </p:cNvCxnSpPr>
          <p:nvPr/>
        </p:nvCxnSpPr>
        <p:spPr>
          <a:xfrm>
            <a:off x="6113995" y="3962883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5148064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58" name="直接连接符 57"/>
          <p:cNvCxnSpPr>
            <a:stCxn id="53" idx="3"/>
            <a:endCxn id="57" idx="0"/>
          </p:cNvCxnSpPr>
          <p:nvPr/>
        </p:nvCxnSpPr>
        <p:spPr>
          <a:xfrm flipH="1">
            <a:off x="5292080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5724128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59"/>
          <p:cNvCxnSpPr>
            <a:stCxn id="53" idx="5"/>
            <a:endCxn id="59" idx="0"/>
          </p:cNvCxnSpPr>
          <p:nvPr/>
        </p:nvCxnSpPr>
        <p:spPr>
          <a:xfrm>
            <a:off x="5681947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3347864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*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139952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*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cxnSp>
        <p:nvCxnSpPr>
          <p:cNvPr id="63" name="直接连接符 62"/>
          <p:cNvCxnSpPr>
            <a:stCxn id="54" idx="3"/>
            <a:endCxn id="61" idx="7"/>
          </p:cNvCxnSpPr>
          <p:nvPr/>
        </p:nvCxnSpPr>
        <p:spPr>
          <a:xfrm flipH="1">
            <a:off x="3593715" y="2810755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62" idx="1"/>
          </p:cNvCxnSpPr>
          <p:nvPr/>
        </p:nvCxnSpPr>
        <p:spPr>
          <a:xfrm>
            <a:off x="3953755" y="2810755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3131840" y="378904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2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63888" y="378904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2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cxnSp>
        <p:nvCxnSpPr>
          <p:cNvPr id="67" name="直接连接符 66"/>
          <p:cNvCxnSpPr>
            <a:stCxn id="61" idx="3"/>
            <a:endCxn id="65" idx="0"/>
          </p:cNvCxnSpPr>
          <p:nvPr/>
        </p:nvCxnSpPr>
        <p:spPr>
          <a:xfrm flipH="1">
            <a:off x="3275856" y="3386819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1" idx="5"/>
            <a:endCxn id="66" idx="0"/>
          </p:cNvCxnSpPr>
          <p:nvPr/>
        </p:nvCxnSpPr>
        <p:spPr>
          <a:xfrm>
            <a:off x="3593715" y="3386819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3923928" y="378904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a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4355976" y="378904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c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cxnSp>
        <p:nvCxnSpPr>
          <p:cNvPr id="71" name="直接连接符 70"/>
          <p:cNvCxnSpPr>
            <a:endCxn id="69" idx="0"/>
          </p:cNvCxnSpPr>
          <p:nvPr/>
        </p:nvCxnSpPr>
        <p:spPr>
          <a:xfrm flipH="1">
            <a:off x="4067944" y="3386819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endCxn id="70" idx="0"/>
          </p:cNvCxnSpPr>
          <p:nvPr/>
        </p:nvCxnSpPr>
        <p:spPr>
          <a:xfrm>
            <a:off x="4385803" y="3386819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7020272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7740352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75" name="直接连接符 74"/>
          <p:cNvCxnSpPr>
            <a:endCxn id="73" idx="0"/>
          </p:cNvCxnSpPr>
          <p:nvPr/>
        </p:nvCxnSpPr>
        <p:spPr>
          <a:xfrm flipH="1">
            <a:off x="7164288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74" idx="0"/>
          </p:cNvCxnSpPr>
          <p:nvPr/>
        </p:nvCxnSpPr>
        <p:spPr>
          <a:xfrm>
            <a:off x="7626163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Mutation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14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4F79C60-FF1F-4A0A-81E3-387D517FEE3D}" type="slidenum">
              <a:rPr lang="zh-CN" altLang="en-US" smtClean="0"/>
              <a:pPr/>
              <a:t>74</a:t>
            </a:fld>
            <a:endParaRPr lang="en-US" altLang="zh-CN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/>
              <p:cNvSpPr/>
              <p:nvPr/>
            </p:nvSpPr>
            <p:spPr>
              <a:xfrm>
                <a:off x="2411760" y="2348880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椭圆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348880"/>
                <a:ext cx="288032" cy="288032"/>
              </a:xfrm>
              <a:prstGeom prst="ellipse">
                <a:avLst/>
              </a:prstGeom>
              <a:blipFill rotWithShape="1">
                <a:blip r:embed="rId2" cstate="print"/>
                <a:stretch>
                  <a:fillRect l="-14000" r="-12000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/>
          <p:cNvSpPr/>
          <p:nvPr/>
        </p:nvSpPr>
        <p:spPr>
          <a:xfrm>
            <a:off x="1835696" y="278092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987824" y="278092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>
            <a:stCxn id="5" idx="3"/>
            <a:endCxn id="6" idx="7"/>
          </p:cNvCxnSpPr>
          <p:nvPr/>
        </p:nvCxnSpPr>
        <p:spPr>
          <a:xfrm flipH="1">
            <a:off x="2081547" y="2594731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5"/>
            <a:endCxn id="7" idx="1"/>
          </p:cNvCxnSpPr>
          <p:nvPr/>
        </p:nvCxnSpPr>
        <p:spPr>
          <a:xfrm>
            <a:off x="2657611" y="2594731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/>
              <p:cNvSpPr/>
              <p:nvPr/>
            </p:nvSpPr>
            <p:spPr>
              <a:xfrm>
                <a:off x="1475656" y="3356992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椭圆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356992"/>
                <a:ext cx="288032" cy="288032"/>
              </a:xfrm>
              <a:prstGeom prst="ellipse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/>
          <p:nvPr/>
        </p:nvSpPr>
        <p:spPr>
          <a:xfrm>
            <a:off x="2195736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>
            <a:stCxn id="6" idx="3"/>
            <a:endCxn id="10" idx="0"/>
          </p:cNvCxnSpPr>
          <p:nvPr/>
        </p:nvCxnSpPr>
        <p:spPr>
          <a:xfrm flipH="1">
            <a:off x="1619672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6" idx="5"/>
            <a:endCxn id="11" idx="0"/>
          </p:cNvCxnSpPr>
          <p:nvPr/>
        </p:nvCxnSpPr>
        <p:spPr>
          <a:xfrm>
            <a:off x="2081547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475656" y="39330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5" name="直接连接符 14"/>
          <p:cNvCxnSpPr>
            <a:stCxn id="10" idx="4"/>
            <a:endCxn id="14" idx="0"/>
          </p:cNvCxnSpPr>
          <p:nvPr/>
        </p:nvCxnSpPr>
        <p:spPr>
          <a:xfrm>
            <a:off x="1619672" y="364502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043608" y="450912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267744" y="450912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8" name="直接连接符 17"/>
          <p:cNvCxnSpPr>
            <a:stCxn id="14" idx="3"/>
            <a:endCxn id="16" idx="7"/>
          </p:cNvCxnSpPr>
          <p:nvPr/>
        </p:nvCxnSpPr>
        <p:spPr>
          <a:xfrm flipH="1">
            <a:off x="1289459" y="4178907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4" idx="5"/>
            <a:endCxn id="17" idx="1"/>
          </p:cNvCxnSpPr>
          <p:nvPr/>
        </p:nvCxnSpPr>
        <p:spPr>
          <a:xfrm>
            <a:off x="1721507" y="4178907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755576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>
            <a:stCxn id="16" idx="3"/>
            <a:endCxn id="20" idx="0"/>
          </p:cNvCxnSpPr>
          <p:nvPr/>
        </p:nvCxnSpPr>
        <p:spPr>
          <a:xfrm flipH="1">
            <a:off x="899592" y="4754971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331640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3" name="直接连接符 22"/>
          <p:cNvCxnSpPr>
            <a:stCxn id="16" idx="5"/>
            <a:endCxn id="22" idx="0"/>
          </p:cNvCxnSpPr>
          <p:nvPr/>
        </p:nvCxnSpPr>
        <p:spPr>
          <a:xfrm>
            <a:off x="1289459" y="4754971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1907704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699792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>
            <a:stCxn id="17" idx="3"/>
            <a:endCxn id="24" idx="7"/>
          </p:cNvCxnSpPr>
          <p:nvPr/>
        </p:nvCxnSpPr>
        <p:spPr>
          <a:xfrm flipH="1">
            <a:off x="2153555" y="4754971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7" idx="5"/>
            <a:endCxn id="25" idx="1"/>
          </p:cNvCxnSpPr>
          <p:nvPr/>
        </p:nvCxnSpPr>
        <p:spPr>
          <a:xfrm>
            <a:off x="2513595" y="4754971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691680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123728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直接连接符 29"/>
          <p:cNvCxnSpPr>
            <a:stCxn id="24" idx="3"/>
            <a:endCxn id="28" idx="0"/>
          </p:cNvCxnSpPr>
          <p:nvPr/>
        </p:nvCxnSpPr>
        <p:spPr>
          <a:xfrm flipH="1">
            <a:off x="1835696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4" idx="5"/>
            <a:endCxn id="29" idx="0"/>
          </p:cNvCxnSpPr>
          <p:nvPr/>
        </p:nvCxnSpPr>
        <p:spPr>
          <a:xfrm>
            <a:off x="2153555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2483768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915816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c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直接连接符 33"/>
          <p:cNvCxnSpPr>
            <a:endCxn id="32" idx="0"/>
          </p:cNvCxnSpPr>
          <p:nvPr/>
        </p:nvCxnSpPr>
        <p:spPr>
          <a:xfrm flipH="1">
            <a:off x="2627784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33" idx="0"/>
          </p:cNvCxnSpPr>
          <p:nvPr/>
        </p:nvCxnSpPr>
        <p:spPr>
          <a:xfrm>
            <a:off x="2945643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2627784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347864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8" name="直接连接符 37"/>
          <p:cNvCxnSpPr>
            <a:endCxn id="36" idx="0"/>
          </p:cNvCxnSpPr>
          <p:nvPr/>
        </p:nvCxnSpPr>
        <p:spPr>
          <a:xfrm flipH="1">
            <a:off x="2771800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37" idx="0"/>
          </p:cNvCxnSpPr>
          <p:nvPr/>
        </p:nvCxnSpPr>
        <p:spPr>
          <a:xfrm>
            <a:off x="3233675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椭圆 40"/>
              <p:cNvSpPr/>
              <p:nvPr/>
            </p:nvSpPr>
            <p:spPr>
              <a:xfrm>
                <a:off x="6660232" y="2348880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椭圆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348880"/>
                <a:ext cx="288032" cy="288032"/>
              </a:xfrm>
              <a:prstGeom prst="ellipse">
                <a:avLst/>
              </a:prstGeom>
              <a:blipFill rotWithShape="1">
                <a:blip r:embed="rId4" cstate="print"/>
                <a:stretch>
                  <a:fillRect l="-14000" r="-12000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/>
          <p:cNvSpPr/>
          <p:nvPr/>
        </p:nvSpPr>
        <p:spPr>
          <a:xfrm>
            <a:off x="6084168" y="278092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236296" y="278092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44" name="直接连接符 43"/>
          <p:cNvCxnSpPr>
            <a:stCxn id="41" idx="3"/>
            <a:endCxn id="42" idx="7"/>
          </p:cNvCxnSpPr>
          <p:nvPr/>
        </p:nvCxnSpPr>
        <p:spPr>
          <a:xfrm flipH="1">
            <a:off x="6330019" y="2594731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41" idx="5"/>
            <a:endCxn id="43" idx="1"/>
          </p:cNvCxnSpPr>
          <p:nvPr/>
        </p:nvCxnSpPr>
        <p:spPr>
          <a:xfrm>
            <a:off x="6906083" y="2594731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椭圆 45"/>
              <p:cNvSpPr/>
              <p:nvPr/>
            </p:nvSpPr>
            <p:spPr>
              <a:xfrm>
                <a:off x="5724128" y="3356992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椭圆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356992"/>
                <a:ext cx="288032" cy="288032"/>
              </a:xfrm>
              <a:prstGeom prst="ellipse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/>
          <p:cNvSpPr/>
          <p:nvPr/>
        </p:nvSpPr>
        <p:spPr>
          <a:xfrm>
            <a:off x="6444208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48" name="直接连接符 47"/>
          <p:cNvCxnSpPr>
            <a:stCxn id="42" idx="3"/>
            <a:endCxn id="46" idx="0"/>
          </p:cNvCxnSpPr>
          <p:nvPr/>
        </p:nvCxnSpPr>
        <p:spPr>
          <a:xfrm flipH="1">
            <a:off x="5868144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2" idx="5"/>
            <a:endCxn id="47" idx="0"/>
          </p:cNvCxnSpPr>
          <p:nvPr/>
        </p:nvCxnSpPr>
        <p:spPr>
          <a:xfrm>
            <a:off x="6330019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5724128" y="39330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+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cxnSp>
        <p:nvCxnSpPr>
          <p:cNvPr id="51" name="直接连接符 50"/>
          <p:cNvCxnSpPr>
            <a:stCxn id="46" idx="4"/>
            <a:endCxn id="50" idx="0"/>
          </p:cNvCxnSpPr>
          <p:nvPr/>
        </p:nvCxnSpPr>
        <p:spPr>
          <a:xfrm>
            <a:off x="5868144" y="364502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5292080" y="450912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6516216" y="450912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54" name="直接连接符 53"/>
          <p:cNvCxnSpPr>
            <a:stCxn id="50" idx="3"/>
            <a:endCxn id="52" idx="7"/>
          </p:cNvCxnSpPr>
          <p:nvPr/>
        </p:nvCxnSpPr>
        <p:spPr>
          <a:xfrm flipH="1">
            <a:off x="5537931" y="4178907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0" idx="5"/>
            <a:endCxn id="53" idx="1"/>
          </p:cNvCxnSpPr>
          <p:nvPr/>
        </p:nvCxnSpPr>
        <p:spPr>
          <a:xfrm>
            <a:off x="5969979" y="4178907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004048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57" name="直接连接符 56"/>
          <p:cNvCxnSpPr>
            <a:stCxn id="52" idx="3"/>
            <a:endCxn id="56" idx="0"/>
          </p:cNvCxnSpPr>
          <p:nvPr/>
        </p:nvCxnSpPr>
        <p:spPr>
          <a:xfrm flipH="1">
            <a:off x="5148064" y="4754971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5580112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58"/>
          <p:cNvCxnSpPr>
            <a:stCxn id="52" idx="5"/>
            <a:endCxn id="58" idx="0"/>
          </p:cNvCxnSpPr>
          <p:nvPr/>
        </p:nvCxnSpPr>
        <p:spPr>
          <a:xfrm>
            <a:off x="5537931" y="4754971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6156176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48264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62" name="直接连接符 61"/>
          <p:cNvCxnSpPr>
            <a:stCxn id="53" idx="3"/>
            <a:endCxn id="60" idx="7"/>
          </p:cNvCxnSpPr>
          <p:nvPr/>
        </p:nvCxnSpPr>
        <p:spPr>
          <a:xfrm flipH="1">
            <a:off x="6402027" y="4754971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53" idx="5"/>
            <a:endCxn id="61" idx="1"/>
          </p:cNvCxnSpPr>
          <p:nvPr/>
        </p:nvCxnSpPr>
        <p:spPr>
          <a:xfrm>
            <a:off x="6762067" y="4754971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5940152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372200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66" name="直接连接符 65"/>
          <p:cNvCxnSpPr>
            <a:stCxn id="60" idx="3"/>
            <a:endCxn id="64" idx="0"/>
          </p:cNvCxnSpPr>
          <p:nvPr/>
        </p:nvCxnSpPr>
        <p:spPr>
          <a:xfrm flipH="1">
            <a:off x="6084168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60" idx="5"/>
            <a:endCxn id="65" idx="0"/>
          </p:cNvCxnSpPr>
          <p:nvPr/>
        </p:nvCxnSpPr>
        <p:spPr>
          <a:xfrm>
            <a:off x="6402027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6732240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7164288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c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/>
          <p:cNvCxnSpPr>
            <a:endCxn id="68" idx="0"/>
          </p:cNvCxnSpPr>
          <p:nvPr/>
        </p:nvCxnSpPr>
        <p:spPr>
          <a:xfrm flipH="1">
            <a:off x="6876256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endCxn id="69" idx="0"/>
          </p:cNvCxnSpPr>
          <p:nvPr/>
        </p:nvCxnSpPr>
        <p:spPr>
          <a:xfrm>
            <a:off x="7194115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6876256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a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7596336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74" name="直接连接符 73"/>
          <p:cNvCxnSpPr>
            <a:endCxn id="72" idx="0"/>
          </p:cNvCxnSpPr>
          <p:nvPr/>
        </p:nvCxnSpPr>
        <p:spPr>
          <a:xfrm flipH="1">
            <a:off x="7020272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endCxn id="73" idx="0"/>
          </p:cNvCxnSpPr>
          <p:nvPr/>
        </p:nvCxnSpPr>
        <p:spPr>
          <a:xfrm>
            <a:off x="7482147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箭头 2"/>
          <p:cNvSpPr/>
          <p:nvPr/>
        </p:nvSpPr>
        <p:spPr>
          <a:xfrm>
            <a:off x="4067944" y="3941440"/>
            <a:ext cx="936104" cy="288032"/>
          </a:xfrm>
          <a:prstGeom prst="rightArrow">
            <a:avLst/>
          </a:prstGeom>
          <a:ln>
            <a:noFill/>
          </a:ln>
          <a:effectLst>
            <a:outerShdw blurRad="190500" dist="228600" dir="84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 flipH="1" flipV="1">
            <a:off x="2873635" y="3602843"/>
            <a:ext cx="330213" cy="3981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1187624" y="3653408"/>
            <a:ext cx="296769" cy="34763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6" grpId="0" animBg="1"/>
      <p:bldP spid="47" grpId="0" animBg="1"/>
      <p:bldP spid="50" grpId="0" animBg="1"/>
      <p:bldP spid="52" grpId="0" animBg="1"/>
      <p:bldP spid="53" grpId="0" animBg="1"/>
      <p:bldP spid="56" grpId="0" animBg="1"/>
      <p:bldP spid="58" grpId="0" animBg="1"/>
      <p:bldP spid="60" grpId="0" animBg="1"/>
      <p:bldP spid="61" grpId="0" animBg="1"/>
      <p:bldP spid="64" grpId="0" animBg="1"/>
      <p:bldP spid="65" grpId="0" animBg="1"/>
      <p:bldP spid="68" grpId="0" animBg="1"/>
      <p:bldP spid="69" grpId="0" animBg="1"/>
      <p:bldP spid="72" grpId="0" animBg="1"/>
      <p:bldP spid="73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An Example of GP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5686425" cy="3679825"/>
          </a:xfrm>
        </p:spPr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Symbolic Regression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Given a set of data points (</a:t>
            </a:r>
            <a:r>
              <a:rPr lang="en-AU" altLang="zh-CN" sz="2200" i="1" dirty="0" smtClean="0"/>
              <a:t>x</a:t>
            </a:r>
            <a:r>
              <a:rPr lang="en-AU" altLang="zh-CN" sz="2200" dirty="0" smtClean="0"/>
              <a:t>, </a:t>
            </a:r>
            <a:r>
              <a:rPr lang="en-AU" altLang="zh-CN" sz="2200" i="1" dirty="0" smtClean="0"/>
              <a:t>y</a:t>
            </a:r>
            <a:r>
              <a:rPr lang="en-AU" altLang="zh-CN" sz="2200" dirty="0" smtClean="0"/>
              <a:t>)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200" dirty="0" smtClean="0"/>
              <a:t>Evolve a quadratic polynomial</a:t>
            </a:r>
          </a:p>
          <a:p>
            <a:pPr marL="657225" lvl="1"/>
            <a:r>
              <a:rPr lang="en-AU" altLang="zh-CN" sz="2000" dirty="0" smtClean="0"/>
              <a:t>Approximation of </a:t>
            </a:r>
            <a:r>
              <a:rPr lang="en-AU" altLang="zh-CN" sz="2000" i="1" dirty="0" smtClean="0"/>
              <a:t>y </a:t>
            </a:r>
            <a:r>
              <a:rPr lang="en-AU" altLang="zh-CN" sz="2000" dirty="0" smtClean="0"/>
              <a:t>given</a:t>
            </a:r>
            <a:r>
              <a:rPr lang="en-AU" altLang="zh-CN" sz="2000" i="1" dirty="0" smtClean="0"/>
              <a:t> x</a:t>
            </a:r>
          </a:p>
          <a:p>
            <a:pPr marL="657225" lvl="1"/>
            <a:r>
              <a:rPr lang="en-AU" altLang="zh-CN" sz="2000" dirty="0" smtClean="0"/>
              <a:t>Find the underlying function </a:t>
            </a:r>
            <a:r>
              <a:rPr lang="en-AU" altLang="zh-CN" sz="2000" i="1" dirty="0" smtClean="0"/>
              <a:t>y</a:t>
            </a:r>
            <a:r>
              <a:rPr lang="en-AU" altLang="zh-CN" sz="2000" dirty="0" smtClean="0"/>
              <a:t>=</a:t>
            </a:r>
            <a:r>
              <a:rPr lang="en-AU" altLang="zh-CN" sz="2000" i="1" dirty="0" smtClean="0"/>
              <a:t>f</a:t>
            </a:r>
            <a:r>
              <a:rPr lang="en-AU" altLang="zh-CN" sz="2000" dirty="0" smtClean="0"/>
              <a:t>(x).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200" dirty="0" smtClean="0"/>
              <a:t>Fitness Evaluation</a:t>
            </a:r>
          </a:p>
          <a:p>
            <a:pPr marL="657225" lvl="1"/>
            <a:r>
              <a:rPr lang="en-AU" altLang="zh-CN" sz="2000" dirty="0" smtClean="0"/>
              <a:t>Absolute values of the differences (errors)</a:t>
            </a:r>
          </a:p>
          <a:p>
            <a:pPr marL="657225" lvl="1"/>
            <a:r>
              <a:rPr lang="en-AU" altLang="zh-CN" sz="2000" dirty="0" smtClean="0"/>
              <a:t>∑|y-y ′|</a:t>
            </a:r>
            <a:endParaRPr lang="en-US" altLang="zh-CN" sz="2000" dirty="0" smtClean="0"/>
          </a:p>
        </p:txBody>
      </p:sp>
      <p:sp>
        <p:nvSpPr>
          <p:cNvPr id="6246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93D22D-33A6-4A9A-8707-60275F4406B5}" type="slidenum">
              <a:rPr lang="zh-CN" altLang="en-US" smtClean="0"/>
              <a:pPr/>
              <a:t>75</a:t>
            </a:fld>
            <a:endParaRPr lang="en-US" altLang="zh-CN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5" r="7713"/>
          <a:stretch/>
        </p:blipFill>
        <p:spPr bwMode="auto">
          <a:xfrm>
            <a:off x="4966913" y="1124744"/>
            <a:ext cx="4069583" cy="313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Generation 0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3492" name="Rectangle 5"/>
          <p:cNvSpPr>
            <a:spLocks noChangeArrowheads="1"/>
          </p:cNvSpPr>
          <p:nvPr/>
        </p:nvSpPr>
        <p:spPr bwMode="auto">
          <a:xfrm>
            <a:off x="2411760" y="5301208"/>
            <a:ext cx="15986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 sz="2400" dirty="0"/>
              <a:t>T</a:t>
            </a:r>
            <a:r>
              <a:rPr lang="en-US" altLang="zh-CN" sz="2400" baseline="-25000" dirty="0"/>
              <a:t> </a:t>
            </a:r>
            <a:r>
              <a:rPr lang="en-US" altLang="zh-CN" sz="2400" dirty="0"/>
              <a:t>= {X, </a:t>
            </a:r>
            <a:r>
              <a:rPr lang="en-US" altLang="zh-CN" sz="2400" dirty="0" smtClean="0">
                <a:sym typeface="Symbol" pitchFamily="18" charset="2"/>
              </a:rPr>
              <a:t>R</a:t>
            </a:r>
            <a:r>
              <a:rPr lang="en-US" altLang="zh-CN" sz="2400" dirty="0" smtClean="0"/>
              <a:t>} </a:t>
            </a:r>
            <a:endParaRPr lang="en-US" altLang="zh-CN" sz="2400" dirty="0"/>
          </a:p>
        </p:txBody>
      </p:sp>
      <p:sp>
        <p:nvSpPr>
          <p:cNvPr id="63493" name="Rectangle 6"/>
          <p:cNvSpPr>
            <a:spLocks noChangeArrowheads="1"/>
          </p:cNvSpPr>
          <p:nvPr/>
        </p:nvSpPr>
        <p:spPr bwMode="auto">
          <a:xfrm>
            <a:off x="4902200" y="5301208"/>
            <a:ext cx="21717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 sz="2400" dirty="0"/>
              <a:t>F</a:t>
            </a:r>
            <a:r>
              <a:rPr lang="en-US" altLang="zh-CN" sz="2400" baseline="-25000" dirty="0"/>
              <a:t> </a:t>
            </a:r>
            <a:r>
              <a:rPr lang="en-US" altLang="zh-CN" sz="2400" dirty="0"/>
              <a:t>= {+, -, *, %} </a:t>
            </a:r>
          </a:p>
        </p:txBody>
      </p:sp>
      <p:sp>
        <p:nvSpPr>
          <p:cNvPr id="6349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69F2390-FC13-4C75-8492-361E6A10F00D}" type="slidenum">
              <a:rPr lang="zh-CN" altLang="en-US" smtClean="0"/>
              <a:pPr/>
              <a:t>76</a:t>
            </a:fld>
            <a:endParaRPr lang="en-US" altLang="zh-CN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2257425"/>
            <a:ext cx="78771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Generation 0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3707904" y="5013176"/>
            <a:ext cx="1848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sz="2000" dirty="0"/>
              <a:t>Fitness Values</a:t>
            </a:r>
            <a:endParaRPr lang="en-US" altLang="zh-CN" sz="2000" dirty="0"/>
          </a:p>
        </p:txBody>
      </p:sp>
      <p:sp>
        <p:nvSpPr>
          <p:cNvPr id="64521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F0C395-A048-46D0-B881-228FC167CDEA}" type="slidenum">
              <a:rPr lang="zh-CN" altLang="en-US" smtClean="0"/>
              <a:pPr/>
              <a:t>77</a:t>
            </a:fld>
            <a:endParaRPr lang="en-US" altLang="zh-CN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71800" y="5589240"/>
                <a:ext cx="3672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𝐺𝑟𝑜𝑢𝑛𝑑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𝑇𝑟𝑢𝑡h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: 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589240"/>
                <a:ext cx="3672095" cy="400110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64094" y="2335907"/>
            <a:ext cx="2491682" cy="2615109"/>
            <a:chOff x="35496" y="2335907"/>
            <a:chExt cx="2491682" cy="2615109"/>
          </a:xfrm>
        </p:grpSpPr>
        <p:sp>
          <p:nvSpPr>
            <p:cNvPr id="64517" name="TextBox 6"/>
            <p:cNvSpPr txBox="1">
              <a:spLocks noChangeArrowheads="1"/>
            </p:cNvSpPr>
            <p:nvPr/>
          </p:nvSpPr>
          <p:spPr bwMode="auto">
            <a:xfrm>
              <a:off x="1015010" y="4581128"/>
              <a:ext cx="633412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dirty="0"/>
                <a:t>0.67</a:t>
              </a:r>
              <a:endParaRPr lang="en-US" altLang="zh-CN" dirty="0"/>
            </a:p>
          </p:txBody>
        </p:sp>
        <p:sp>
          <p:nvSpPr>
            <p:cNvPr id="10" name="文本框 14"/>
            <p:cNvSpPr txBox="1"/>
            <p:nvPr/>
          </p:nvSpPr>
          <p:spPr>
            <a:xfrm>
              <a:off x="1159026" y="2335907"/>
              <a:ext cx="431165" cy="4876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800" kern="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/>
                  <a:ea typeface="宋体"/>
                  <a:cs typeface="Times New Roman"/>
                </a:rPr>
                <a:t>(a) 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2585567"/>
              <a:ext cx="2491682" cy="1874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2239146" y="2348880"/>
            <a:ext cx="2491682" cy="2602136"/>
            <a:chOff x="2239146" y="2348880"/>
            <a:chExt cx="2491682" cy="2602136"/>
          </a:xfrm>
        </p:grpSpPr>
        <p:sp>
          <p:nvSpPr>
            <p:cNvPr id="64518" name="TextBox 7"/>
            <p:cNvSpPr txBox="1">
              <a:spLocks noChangeArrowheads="1"/>
            </p:cNvSpPr>
            <p:nvPr/>
          </p:nvSpPr>
          <p:spPr bwMode="auto">
            <a:xfrm>
              <a:off x="3319266" y="4581128"/>
              <a:ext cx="5048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dirty="0"/>
                <a:t>1.0</a:t>
              </a:r>
              <a:endParaRPr lang="en-US" altLang="zh-CN" dirty="0"/>
            </a:p>
          </p:txBody>
        </p:sp>
        <p:sp>
          <p:nvSpPr>
            <p:cNvPr id="11" name="文本框 14"/>
            <p:cNvSpPr txBox="1"/>
            <p:nvPr/>
          </p:nvSpPr>
          <p:spPr>
            <a:xfrm>
              <a:off x="3285503" y="2348880"/>
              <a:ext cx="50045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800" kern="1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/>
                  <a:ea typeface="宋体"/>
                  <a:cs typeface="Times New Roman"/>
                </a:rPr>
                <a:t>(b) </a:t>
              </a:r>
              <a:endParaRPr lang="zh-CN" sz="1050" kern="100" dirty="0">
                <a:effectLst/>
                <a:latin typeface="Calibri"/>
                <a:ea typeface="宋体"/>
                <a:cs typeface="Times New Roman"/>
              </a:endParaRPr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9146" y="2585567"/>
              <a:ext cx="2491682" cy="1874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4399386" y="2348880"/>
            <a:ext cx="2491682" cy="2601580"/>
            <a:chOff x="4399386" y="2348880"/>
            <a:chExt cx="2491682" cy="2601580"/>
          </a:xfrm>
        </p:grpSpPr>
        <p:sp>
          <p:nvSpPr>
            <p:cNvPr id="64520" name="TextBox 9"/>
            <p:cNvSpPr txBox="1">
              <a:spLocks noChangeArrowheads="1"/>
            </p:cNvSpPr>
            <p:nvPr/>
          </p:nvSpPr>
          <p:spPr bwMode="auto">
            <a:xfrm>
              <a:off x="5335490" y="4581128"/>
              <a:ext cx="6335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dirty="0" smtClean="0"/>
                <a:t>1.70</a:t>
              </a:r>
              <a:endParaRPr lang="en-US" altLang="zh-CN" dirty="0"/>
            </a:p>
          </p:txBody>
        </p:sp>
        <p:sp>
          <p:nvSpPr>
            <p:cNvPr id="12" name="文本框 14"/>
            <p:cNvSpPr txBox="1"/>
            <p:nvPr/>
          </p:nvSpPr>
          <p:spPr>
            <a:xfrm>
              <a:off x="5423118" y="2348880"/>
              <a:ext cx="476413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800" kern="1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/>
                  <a:ea typeface="宋体"/>
                  <a:cs typeface="Times New Roman"/>
                </a:rPr>
                <a:t>(c) </a:t>
              </a:r>
              <a:endParaRPr lang="zh-CN" sz="1050" kern="100" dirty="0">
                <a:effectLst/>
                <a:latin typeface="Calibri"/>
                <a:ea typeface="宋体"/>
                <a:cs typeface="Times New Roman"/>
              </a:endParaRPr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386" y="2585567"/>
              <a:ext cx="2491682" cy="1874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6559626" y="2348880"/>
            <a:ext cx="2491682" cy="2602136"/>
            <a:chOff x="6559626" y="2348880"/>
            <a:chExt cx="2491682" cy="2602136"/>
          </a:xfrm>
        </p:grpSpPr>
        <p:sp>
          <p:nvSpPr>
            <p:cNvPr id="64519" name="TextBox 8"/>
            <p:cNvSpPr txBox="1">
              <a:spLocks noChangeArrowheads="1"/>
            </p:cNvSpPr>
            <p:nvPr/>
          </p:nvSpPr>
          <p:spPr bwMode="auto">
            <a:xfrm>
              <a:off x="7495730" y="4581128"/>
              <a:ext cx="633412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/>
                <a:t>2.67</a:t>
              </a:r>
              <a:endParaRPr lang="en-US" altLang="zh-CN"/>
            </a:p>
          </p:txBody>
        </p:sp>
        <p:sp>
          <p:nvSpPr>
            <p:cNvPr id="13" name="文本框 14"/>
            <p:cNvSpPr txBox="1"/>
            <p:nvPr/>
          </p:nvSpPr>
          <p:spPr>
            <a:xfrm>
              <a:off x="7643344" y="2348880"/>
              <a:ext cx="50045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800" kern="1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/>
                  <a:ea typeface="宋体"/>
                  <a:cs typeface="Times New Roman"/>
                </a:rPr>
                <a:t>(d) </a:t>
              </a:r>
              <a:endParaRPr lang="zh-CN" sz="1050" kern="100" dirty="0">
                <a:effectLst/>
                <a:latin typeface="Calibri"/>
                <a:ea typeface="宋体"/>
                <a:cs typeface="Times New Roman"/>
              </a:endParaRPr>
            </a:p>
          </p:txBody>
        </p: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626" y="2585567"/>
              <a:ext cx="2491682" cy="1874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Generation X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5540" name="TextBox 5"/>
          <p:cNvSpPr txBox="1">
            <a:spLocks noChangeArrowheads="1"/>
          </p:cNvSpPr>
          <p:nvPr/>
        </p:nvSpPr>
        <p:spPr bwMode="auto">
          <a:xfrm>
            <a:off x="6588224" y="5887244"/>
            <a:ext cx="2032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dirty="0">
                <a:solidFill>
                  <a:srgbClr val="C00000"/>
                </a:solidFill>
              </a:rPr>
              <a:t>Optimal Solution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65541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B1D28B8-CAA5-459B-9D4B-01BCFE2E89BC}" type="slidenum">
              <a:rPr lang="zh-CN" altLang="en-US" smtClean="0"/>
              <a:pPr/>
              <a:t>78</a:t>
            </a:fld>
            <a:endParaRPr lang="en-US" altLang="zh-CN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7" y="2276872"/>
            <a:ext cx="846772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Review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125"/>
            <a:r>
              <a:rPr lang="en-AU" altLang="zh-CN" sz="2200" dirty="0" smtClean="0"/>
              <a:t>Tree-Structured Computer Programs</a:t>
            </a:r>
          </a:p>
          <a:p>
            <a:pPr marL="657225" lvl="1"/>
            <a:r>
              <a:rPr lang="en-AU" altLang="zh-CN" sz="2000" dirty="0" smtClean="0"/>
              <a:t>Flexible in length</a:t>
            </a:r>
          </a:p>
          <a:p>
            <a:pPr marL="657225" lvl="1"/>
            <a:r>
              <a:rPr lang="en-AU" altLang="zh-CN" sz="2000" dirty="0" smtClean="0"/>
              <a:t>Problem specific functions and terminals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US" altLang="zh-CN" sz="2200" dirty="0" smtClean="0"/>
              <a:t>Applications</a:t>
            </a:r>
          </a:p>
          <a:p>
            <a:pPr marL="657225" lvl="1"/>
            <a:r>
              <a:rPr lang="en-US" altLang="zh-CN" sz="2000" dirty="0" smtClean="0"/>
              <a:t>Regression problem</a:t>
            </a:r>
          </a:p>
          <a:p>
            <a:pPr marL="657225" lvl="1"/>
            <a:r>
              <a:rPr lang="en-US" altLang="zh-CN" sz="2000" dirty="0" smtClean="0"/>
              <a:t>Control problem</a:t>
            </a:r>
          </a:p>
          <a:p>
            <a:pPr marL="657225" lvl="1"/>
            <a:r>
              <a:rPr lang="en-AU" altLang="zh-CN" sz="2000" dirty="0" smtClean="0"/>
              <a:t>Classification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US" altLang="zh-CN" sz="2200" dirty="0" smtClean="0"/>
              <a:t>Genetic Programming and Evolvable Machines Journal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200" dirty="0" smtClean="0"/>
              <a:t>Evolvable Hardware</a:t>
            </a:r>
          </a:p>
          <a:p>
            <a:pPr marL="657225" lvl="1"/>
            <a:r>
              <a:rPr lang="en-US" altLang="zh-CN" sz="2000" dirty="0" smtClean="0"/>
              <a:t>Circuits that change their architecture and behavior dynamically and autonomously by interacting with its environment.</a:t>
            </a:r>
            <a:endParaRPr lang="en-AU" altLang="zh-CN" sz="2000" dirty="0" smtClean="0"/>
          </a:p>
        </p:txBody>
      </p:sp>
      <p:sp>
        <p:nvSpPr>
          <p:cNvPr id="6656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A89922-CAA9-44E5-B79F-37C9B96C8127}" type="slidenum">
              <a:rPr lang="zh-CN" altLang="en-US" smtClean="0"/>
              <a:pPr/>
              <a:t>79</a:t>
            </a:fld>
            <a:endParaRPr lang="en-US" altLang="zh-CN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64" y="1124744"/>
            <a:ext cx="2688299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The Big Picture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819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83BDD16-1B9F-4D77-B0FD-E67BF1A035F7}" type="slidenum">
              <a:rPr lang="zh-CN" altLang="en-US" smtClean="0"/>
              <a:pPr/>
              <a:t>8</a:t>
            </a:fld>
            <a:endParaRPr lang="en-US" altLang="zh-CN" smtClean="0"/>
          </a:p>
        </p:txBody>
      </p:sp>
      <p:sp>
        <p:nvSpPr>
          <p:cNvPr id="6" name="矩形 5"/>
          <p:cNvSpPr/>
          <p:nvPr/>
        </p:nvSpPr>
        <p:spPr>
          <a:xfrm>
            <a:off x="214282" y="3571876"/>
            <a:ext cx="1285884" cy="714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AU" altLang="zh-CN" b="1" dirty="0" smtClean="0">
                <a:solidFill>
                  <a:srgbClr val="7030A0"/>
                </a:solidFill>
              </a:rPr>
              <a:t>Problem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4546" y="3143248"/>
            <a:ext cx="1428760" cy="1714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AU" altLang="zh-CN" b="1" dirty="0" smtClean="0">
                <a:solidFill>
                  <a:schemeClr val="bg2">
                    <a:lumMod val="10000"/>
                  </a:schemeClr>
                </a:solidFill>
              </a:rPr>
              <a:t>Coding</a:t>
            </a:r>
          </a:p>
          <a:p>
            <a:pPr algn="ctr"/>
            <a:endParaRPr lang="en-AU" altLang="zh-CN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AU" altLang="zh-CN" b="1" dirty="0" smtClean="0">
                <a:solidFill>
                  <a:schemeClr val="bg2">
                    <a:lumMod val="10000"/>
                  </a:schemeClr>
                </a:solidFill>
              </a:rPr>
              <a:t>Objective Function</a:t>
            </a:r>
          </a:p>
          <a:p>
            <a:pPr algn="ctr"/>
            <a:endParaRPr lang="en-AU" altLang="zh-CN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AU" altLang="zh-CN" b="1" dirty="0" smtClean="0">
                <a:solidFill>
                  <a:schemeClr val="bg2">
                    <a:lumMod val="10000"/>
                  </a:schemeClr>
                </a:solidFill>
              </a:rPr>
              <a:t>Domain Knowledge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643042" y="3857628"/>
            <a:ext cx="428628" cy="214314"/>
          </a:xfrm>
          <a:prstGeom prst="right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71472805"/>
              </p:ext>
            </p:extLst>
          </p:nvPr>
        </p:nvGraphicFramePr>
        <p:xfrm>
          <a:off x="3643338" y="1857364"/>
          <a:ext cx="5857884" cy="421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右箭头 9"/>
          <p:cNvSpPr/>
          <p:nvPr/>
        </p:nvSpPr>
        <p:spPr>
          <a:xfrm>
            <a:off x="3786182" y="3857628"/>
            <a:ext cx="428628" cy="214314"/>
          </a:xfrm>
          <a:prstGeom prst="right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A40AA51-3E9A-40DC-BC9D-CB89452B5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8A40AA51-3E9A-40DC-BC9D-CB89452B5A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22BF33-0B5F-45BB-9103-785E96D6D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E222BF33-0B5F-45BB-9103-785E96D6D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BA1A574-BB7E-4C7F-A35B-7546AE42A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2BA1A574-BB7E-4C7F-A35B-7546AE42A5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C10349-1121-4FAC-8AA0-040F682F8C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F6C10349-1121-4FAC-8AA0-040F682F8C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2518296-1E59-4E81-9DA9-9D67A0E20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graphicEl>
                                              <a:dgm id="{52518296-1E59-4E81-9DA9-9D67A0E20C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FA5889-C0C4-4932-86EF-67D3CB503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graphicEl>
                                              <a:dgm id="{3FFA5889-C0C4-4932-86EF-67D3CB5032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1815A2-B892-4AAB-A31C-72F6212143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graphicEl>
                                              <a:dgm id="{541815A2-B892-4AAB-A31C-72F6212143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FB845B7-6938-4718-BA5D-46022EDDD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graphicEl>
                                              <a:dgm id="{CFB845B7-6938-4718-BA5D-46022EDDD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B4A76C-1EC2-4DA0-B172-6E5E3BBD8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graphicEl>
                                              <a:dgm id="{F8B4A76C-1EC2-4DA0-B172-6E5E3BBD8E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Graphic spid="9" grpId="0" uiExpand="1">
        <p:bldSub>
          <a:bldDgm bld="one"/>
        </p:bldSub>
      </p:bldGraphic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80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6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Evolvable Circuits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DCA33-1DDB-4CA4-A2AE-E15FDC032DF6}" type="slidenum">
              <a:rPr lang="zh-CN" altLang="en-US" smtClean="0"/>
              <a:pPr/>
              <a:t>81</a:t>
            </a:fld>
            <a:endParaRPr lang="en-US" altLang="zh-CN" smtClean="0"/>
          </a:p>
        </p:txBody>
      </p:sp>
      <p:pic>
        <p:nvPicPr>
          <p:cNvPr id="68612" name="Picture 2" descr="http://home.mit.bme.hu/~szedo/FPGA/fpga1a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3500" y="2729830"/>
            <a:ext cx="367665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4" descr="http://www.innovative-dsp.com/products/images/hsamainimage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625" y="2357438"/>
            <a:ext cx="4429125" cy="395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Antenna for NASA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45ED11-557B-46E9-A403-676DAAE99AED}" type="slidenum">
              <a:rPr lang="zh-CN" altLang="en-US" smtClean="0"/>
              <a:pPr/>
              <a:t>82</a:t>
            </a:fld>
            <a:endParaRPr lang="en-US" altLang="zh-CN" smtClean="0"/>
          </a:p>
        </p:txBody>
      </p:sp>
      <p:pic>
        <p:nvPicPr>
          <p:cNvPr id="67588" name="Picture 2" descr="http://www.genetic-programming.com/lohnevolved-antenna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2143116"/>
            <a:ext cx="607504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Car Design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83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" y="2000240"/>
            <a:ext cx="9144000" cy="4857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0" y="3643314"/>
            <a:ext cx="4286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Artificial Life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84</a:t>
            </a:fld>
            <a:endParaRPr lang="en-US" altLang="zh-CN"/>
          </a:p>
        </p:txBody>
      </p:sp>
      <p:pic>
        <p:nvPicPr>
          <p:cNvPr id="7168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935" y="2276872"/>
            <a:ext cx="489585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251520" y="6372036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“Automatic </a:t>
            </a:r>
            <a:r>
              <a:rPr lang="en-US" altLang="zh-CN" b="1" dirty="0"/>
              <a:t>design and manufacture of robotic </a:t>
            </a:r>
            <a:r>
              <a:rPr lang="en-US" altLang="zh-CN" b="1" dirty="0" smtClean="0"/>
              <a:t>lifeforms”, </a:t>
            </a:r>
            <a:r>
              <a:rPr lang="en-US" altLang="zh-CN" b="1" i="1" dirty="0" smtClean="0"/>
              <a:t>Nature</a:t>
            </a:r>
            <a:r>
              <a:rPr lang="en-US" altLang="zh-CN" b="1" dirty="0" smtClean="0"/>
              <a:t> 406, 974-978.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/>
          <a:stretch/>
        </p:blipFill>
        <p:spPr bwMode="auto">
          <a:xfrm>
            <a:off x="5337544" y="836712"/>
            <a:ext cx="377096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/>
          <a:stretch/>
        </p:blipFill>
        <p:spPr bwMode="auto">
          <a:xfrm>
            <a:off x="5337544" y="3645024"/>
            <a:ext cx="377096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Evolutionary Arts</a:t>
            </a: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CA66CF-06DF-4687-8B59-9DEDAE93884E}" type="slidenum">
              <a:rPr lang="zh-CN" altLang="en-US" smtClean="0"/>
              <a:pPr/>
              <a:t>85</a:t>
            </a:fld>
            <a:endParaRPr lang="en-US" altLang="zh-CN" smtClean="0"/>
          </a:p>
        </p:txBody>
      </p:sp>
      <p:pic>
        <p:nvPicPr>
          <p:cNvPr id="70660" name="Picture 2" descr="File:Imagebreeder example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1814" y="2428875"/>
            <a:ext cx="42862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nit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43563" y="3429000"/>
            <a:ext cx="184626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4837490" y="6072206"/>
            <a:ext cx="37289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altLang="zh-CN" sz="2000" b="1" dirty="0" smtClean="0"/>
              <a:t>What is the major challenge?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Evolving Mona Lisa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86</a:t>
            </a:fld>
            <a:endParaRPr lang="en-US" altLang="zh-C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2057400"/>
            <a:ext cx="50482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4786314" y="875868"/>
            <a:ext cx="4286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600" dirty="0" smtClean="0"/>
              <a:t>http://alteredqualia.com/visualization/evolve/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91" y="2420888"/>
            <a:ext cx="5740613" cy="379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3400" dirty="0" smtClean="0"/>
              <a:t>There is No Fate But What We Evolve …</a:t>
            </a:r>
            <a:endParaRPr lang="zh-CN" altLang="en-US" sz="3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87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Take Home Message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5125"/>
            <a:r>
              <a:rPr lang="en-AU" altLang="zh-CN" sz="2200" dirty="0" smtClean="0"/>
              <a:t>Evolutionary Algorithms</a:t>
            </a:r>
          </a:p>
          <a:p>
            <a:pPr marL="657225" lvl="1"/>
            <a:r>
              <a:rPr lang="en-AU" altLang="zh-CN" sz="2000" dirty="0" smtClean="0"/>
              <a:t>A group of nature-inspired algorithms</a:t>
            </a:r>
          </a:p>
          <a:p>
            <a:pPr marL="657225" lvl="1"/>
            <a:r>
              <a:rPr lang="en-AU" altLang="zh-CN" sz="2000" dirty="0" smtClean="0"/>
              <a:t>General purpose techniques (Very Powerful!)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200" dirty="0" smtClean="0"/>
              <a:t>Genetic Algorithms can do </a:t>
            </a:r>
          </a:p>
          <a:p>
            <a:pPr marL="657225" lvl="1"/>
            <a:r>
              <a:rPr lang="en-AU" altLang="zh-CN" sz="2000" dirty="0" smtClean="0"/>
              <a:t>Function Optimization</a:t>
            </a:r>
          </a:p>
          <a:p>
            <a:pPr marL="657225" lvl="1"/>
            <a:r>
              <a:rPr lang="en-AU" altLang="zh-CN" sz="2000" dirty="0" smtClean="0"/>
              <a:t>Feature Selection</a:t>
            </a:r>
          </a:p>
          <a:p>
            <a:pPr marL="657225" lvl="1"/>
            <a:r>
              <a:rPr lang="en-AU" altLang="zh-CN" sz="2000" dirty="0" smtClean="0"/>
              <a:t>Classification</a:t>
            </a:r>
          </a:p>
          <a:p>
            <a:pPr marL="657225" lvl="1"/>
            <a:r>
              <a:rPr lang="en-AU" altLang="zh-CN" sz="2000" dirty="0" smtClean="0"/>
              <a:t>Clustering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/>
            <a:r>
              <a:rPr lang="en-AU" altLang="zh-CN" sz="2200" dirty="0" smtClean="0"/>
              <a:t>Genetic Programming can do</a:t>
            </a:r>
          </a:p>
          <a:p>
            <a:pPr marL="657225" lvl="1"/>
            <a:r>
              <a:rPr lang="en-AU" altLang="zh-CN" sz="2000" dirty="0" smtClean="0"/>
              <a:t>Regression</a:t>
            </a:r>
          </a:p>
          <a:p>
            <a:pPr marL="657225" lvl="1"/>
            <a:r>
              <a:rPr lang="en-AU" altLang="zh-CN" sz="2000" dirty="0" smtClean="0"/>
              <a:t>Classification</a:t>
            </a:r>
          </a:p>
          <a:p>
            <a:pPr marL="657225" lvl="1"/>
            <a:r>
              <a:rPr lang="en-AU" altLang="zh-CN" sz="2000" dirty="0" smtClean="0"/>
              <a:t>Intelligent Design</a:t>
            </a:r>
          </a:p>
          <a:p>
            <a:pPr marL="657225" lvl="1">
              <a:lnSpc>
                <a:spcPct val="80000"/>
              </a:lnSpc>
            </a:pPr>
            <a:endParaRPr lang="en-US" altLang="zh-CN" sz="2000" dirty="0" smtClean="0"/>
          </a:p>
        </p:txBody>
      </p:sp>
      <p:pic>
        <p:nvPicPr>
          <p:cNvPr id="71684" name="Picture 2" descr="C:\Documents and Settings\Linda\Local Settings\Temporary Internet Files\Content.IE5\6ILX62R5\MCj0429827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875" y="1214438"/>
            <a:ext cx="16002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FE7BDEB-ED59-40C5-8E5B-D2ED5BD2E645}" type="slidenum">
              <a:rPr lang="zh-CN" altLang="en-US" smtClean="0"/>
              <a:pPr/>
              <a:t>88</a:t>
            </a:fld>
            <a:endParaRPr lang="en-US" altLang="zh-CN" smtClean="0"/>
          </a:p>
        </p:txBody>
      </p:sp>
      <p:pic>
        <p:nvPicPr>
          <p:cNvPr id="71686" name="Picture 7" descr="http://neo.lcc.uma.es/staff/jamal/portal/sites/default/files/images/GAs-peq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57950" y="4956521"/>
            <a:ext cx="2786050" cy="1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EA Family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>
                <a:solidFill>
                  <a:srgbClr val="7030A0"/>
                </a:solidFill>
              </a:rPr>
              <a:t>GA:  Genetic Algorithm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>
                <a:solidFill>
                  <a:srgbClr val="7030A0"/>
                </a:solidFill>
              </a:rPr>
              <a:t>GP:  Genetic Programming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ES:   Evolution Strategies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EP:   Evolutionary Programming</a:t>
            </a:r>
          </a:p>
          <a:p>
            <a:pPr defTabSz="912813" eaLnBrk="1" hangingPunct="1">
              <a:lnSpc>
                <a:spcPct val="114000"/>
              </a:lnSpc>
            </a:pPr>
            <a:endParaRPr lang="en-AU" altLang="zh-CN" dirty="0" smtClean="0"/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EDA:  Estimation of Distribution Algorithm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PSO:   Particle  Swarm Optimization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ACO:  Ant Colony Optimization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DE:     Differential Evolution</a:t>
            </a:r>
            <a:endParaRPr lang="en-US" altLang="zh-CN" dirty="0" smtClean="0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96F333-3C09-4335-A4E2-142B1DD80F83}" type="slidenum">
              <a:rPr lang="zh-CN" altLang="en-US" smtClean="0"/>
              <a:pPr/>
              <a:t>9</a:t>
            </a:fld>
            <a:endParaRPr lang="en-US" altLang="zh-CN" smtClean="0"/>
          </a:p>
        </p:txBody>
      </p:sp>
      <p:pic>
        <p:nvPicPr>
          <p:cNvPr id="2" name="Picture 2" descr="http://t2.gstatic.com/images?q=tbn:ANd9GcSuJqUvvO96e4Va2cVvQHtYOotgjKR1wXv1McGhS_6RSXOc0Nw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857232"/>
            <a:ext cx="2143125" cy="2143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allAtOnce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80008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3445</TotalTime>
  <Words>2434</Words>
  <Application>Microsoft Office PowerPoint</Application>
  <PresentationFormat>全屏显示(4:3)</PresentationFormat>
  <Paragraphs>896</Paragraphs>
  <Slides>88</Slides>
  <Notes>2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91" baseType="lpstr">
      <vt:lpstr>Urban</vt:lpstr>
      <vt:lpstr>Microsoft Excel 97-2003 工作表</vt:lpstr>
      <vt:lpstr>Equation</vt:lpstr>
      <vt:lpstr>Evolutionary Algorithms</vt:lpstr>
      <vt:lpstr>Overview</vt:lpstr>
      <vt:lpstr>PowerPoint 演示文稿</vt:lpstr>
      <vt:lpstr>PowerPoint 演示文稿</vt:lpstr>
      <vt:lpstr>Learning from Nature</vt:lpstr>
      <vt:lpstr>Motivation of EAs</vt:lpstr>
      <vt:lpstr>Key Concepts</vt:lpstr>
      <vt:lpstr>The Big Picture</vt:lpstr>
      <vt:lpstr>EA Family</vt:lpstr>
      <vt:lpstr>PowerPoint 演示文稿</vt:lpstr>
      <vt:lpstr>PowerPoint 演示文稿</vt:lpstr>
      <vt:lpstr>PowerPoint 演示文稿</vt:lpstr>
      <vt:lpstr>Objective Function</vt:lpstr>
      <vt:lpstr>Portfolio Optimization</vt:lpstr>
      <vt:lpstr>Travelling Salesman Problem</vt:lpstr>
      <vt:lpstr>Knapsack Problem</vt:lpstr>
      <vt:lpstr>Bin Packing Problem</vt:lpstr>
      <vt:lpstr>Machine Learning Problems</vt:lpstr>
      <vt:lpstr>Local Optima</vt:lpstr>
      <vt:lpstr>Local Optima + Dimensionality</vt:lpstr>
      <vt:lpstr>The Bad News</vt:lpstr>
      <vt:lpstr>The Bad News</vt:lpstr>
      <vt:lpstr>FLOPS</vt:lpstr>
      <vt:lpstr>PowerPoint 演示文稿</vt:lpstr>
      <vt:lpstr>How to solve it?</vt:lpstr>
      <vt:lpstr>How to solve it?</vt:lpstr>
      <vt:lpstr>Solution: Parallel Search</vt:lpstr>
      <vt:lpstr>Publications</vt:lpstr>
      <vt:lpstr>People</vt:lpstr>
      <vt:lpstr>People</vt:lpstr>
      <vt:lpstr>Blondie24</vt:lpstr>
      <vt:lpstr>Review</vt:lpstr>
      <vt:lpstr>PowerPoint 演示文稿</vt:lpstr>
      <vt:lpstr>PowerPoint 演示文稿</vt:lpstr>
      <vt:lpstr>Biology Background</vt:lpstr>
      <vt:lpstr>Biology Background</vt:lpstr>
      <vt:lpstr>Genetic Algorithms</vt:lpstr>
      <vt:lpstr>Basic Components</vt:lpstr>
      <vt:lpstr>Representation</vt:lpstr>
      <vt:lpstr>Binary vs. Gray</vt:lpstr>
      <vt:lpstr>Selection I</vt:lpstr>
      <vt:lpstr>Selection II</vt:lpstr>
      <vt:lpstr>Selection III</vt:lpstr>
      <vt:lpstr>Selection IV</vt:lpstr>
      <vt:lpstr>PowerPoint 演示文稿</vt:lpstr>
      <vt:lpstr>Crossover I</vt:lpstr>
      <vt:lpstr>Crossover II</vt:lpstr>
      <vt:lpstr>Crossover III</vt:lpstr>
      <vt:lpstr>Is It Always Easy?</vt:lpstr>
      <vt:lpstr>Mutation</vt:lpstr>
      <vt:lpstr>Population Diversity</vt:lpstr>
      <vt:lpstr>Selection vs. Crossover vs. Mutation</vt:lpstr>
      <vt:lpstr>The Complete Picture</vt:lpstr>
      <vt:lpstr>GA Framework</vt:lpstr>
      <vt:lpstr>Parameters</vt:lpstr>
      <vt:lpstr>A Few More Words</vt:lpstr>
      <vt:lpstr>PowerPoint 演示文稿</vt:lpstr>
      <vt:lpstr>Feature Selection</vt:lpstr>
      <vt:lpstr>GAs &amp; Feature Selection</vt:lpstr>
      <vt:lpstr>Clustering</vt:lpstr>
      <vt:lpstr>K-Means</vt:lpstr>
      <vt:lpstr>GAs &amp; Clustering</vt:lpstr>
      <vt:lpstr>Open Questions</vt:lpstr>
      <vt:lpstr>Pareto Front</vt:lpstr>
      <vt:lpstr>Parallel Computing</vt:lpstr>
      <vt:lpstr>Review</vt:lpstr>
      <vt:lpstr>PowerPoint 演示文稿</vt:lpstr>
      <vt:lpstr>PowerPoint 演示文稿</vt:lpstr>
      <vt:lpstr>GA vs. GP</vt:lpstr>
      <vt:lpstr>Functions &amp; Terminals</vt:lpstr>
      <vt:lpstr>Crossover</vt:lpstr>
      <vt:lpstr>Crossover</vt:lpstr>
      <vt:lpstr>Crossover</vt:lpstr>
      <vt:lpstr>Mutation</vt:lpstr>
      <vt:lpstr>An Example of GP</vt:lpstr>
      <vt:lpstr>Generation 0</vt:lpstr>
      <vt:lpstr>Generation 0</vt:lpstr>
      <vt:lpstr>Generation X</vt:lpstr>
      <vt:lpstr>Review</vt:lpstr>
      <vt:lpstr>PowerPoint 演示文稿</vt:lpstr>
      <vt:lpstr>Evolvable Circuits</vt:lpstr>
      <vt:lpstr>Antenna for NASA</vt:lpstr>
      <vt:lpstr>Car Design</vt:lpstr>
      <vt:lpstr>Artificial Life</vt:lpstr>
      <vt:lpstr>Evolutionary Arts</vt:lpstr>
      <vt:lpstr>Evolving Mona Lisa</vt:lpstr>
      <vt:lpstr>There is No Fate But What We Evolve …</vt:lpstr>
      <vt:lpstr>Take Home Message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Algorithms and  Related Topics</dc:title>
  <dc:creator>Bo Yuan</dc:creator>
  <cp:lastModifiedBy>Dr. Bo Yuan</cp:lastModifiedBy>
  <cp:revision>926</cp:revision>
  <dcterms:created xsi:type="dcterms:W3CDTF">2008-03-13T12:03:34Z</dcterms:created>
  <dcterms:modified xsi:type="dcterms:W3CDTF">2016-06-12T00:46:57Z</dcterms:modified>
</cp:coreProperties>
</file>